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0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4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5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6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7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8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19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0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1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2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3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4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5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26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27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28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29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30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31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32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heme/theme33.xml" ContentType="application/vnd.openxmlformats-officedocument.theme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34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35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36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theme/theme37.xml" ContentType="application/vnd.openxmlformats-officedocument.theme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theme/theme38.xml" ContentType="application/vnd.openxmlformats-officedocument.theme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39.xml" ContentType="application/vnd.openxmlformats-officedocument.theme+xml"/>
  <Override PartName="/ppt/theme/themeOverride3.xml" ContentType="application/vnd.openxmlformats-officedocument.themeOverride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theme/theme40.xml" ContentType="application/vnd.openxmlformats-officedocument.theme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41.xml" ContentType="application/vnd.openxmlformats-officedocument.theme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theme/theme42.xml" ContentType="application/vnd.openxmlformats-officedocument.theme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theme/theme43.xml" ContentType="application/vnd.openxmlformats-officedocument.theme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44.xml" ContentType="application/vnd.openxmlformats-officedocument.theme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theme/theme45.xml" ContentType="application/vnd.openxmlformats-officedocument.theme+xml"/>
  <Override PartName="/ppt/tags/tag1.xml" ContentType="application/vnd.openxmlformats-officedocument.presentationml.tags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46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theme/theme47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theme/theme48.xml" ContentType="application/vnd.openxmlformats-officedocument.theme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theme/theme49.xml" ContentType="application/vnd.openxmlformats-officedocument.theme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5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theme/theme51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52.xml" ContentType="application/vnd.openxmlformats-officedocument.theme+xml"/>
  <Override PartName="/ppt/theme/theme5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09" r:id="rId3"/>
    <p:sldMasterId id="2147483821" r:id="rId4"/>
    <p:sldMasterId id="2147483844" r:id="rId5"/>
    <p:sldMasterId id="2147483859" r:id="rId6"/>
    <p:sldMasterId id="2147484635" r:id="rId7"/>
    <p:sldMasterId id="2147484653" r:id="rId8"/>
    <p:sldMasterId id="2147484783" r:id="rId9"/>
    <p:sldMasterId id="2147484798" r:id="rId10"/>
    <p:sldMasterId id="2147484966" r:id="rId11"/>
    <p:sldMasterId id="2147485092" r:id="rId12"/>
    <p:sldMasterId id="2147485137" r:id="rId13"/>
    <p:sldMasterId id="2147485403" r:id="rId14"/>
    <p:sldMasterId id="2147485457" r:id="rId15"/>
    <p:sldMasterId id="2147485469" r:id="rId16"/>
    <p:sldMasterId id="2147485481" r:id="rId17"/>
    <p:sldMasterId id="2147485583" r:id="rId18"/>
    <p:sldMasterId id="2147485667" r:id="rId19"/>
    <p:sldMasterId id="2147485683" r:id="rId20"/>
    <p:sldMasterId id="2147485715" r:id="rId21"/>
    <p:sldMasterId id="2147485731" r:id="rId22"/>
    <p:sldMasterId id="2147485795" r:id="rId23"/>
    <p:sldMasterId id="2147485863" r:id="rId24"/>
    <p:sldMasterId id="2147485881" r:id="rId25"/>
    <p:sldMasterId id="2147485899" r:id="rId26"/>
    <p:sldMasterId id="2147485969" r:id="rId27"/>
    <p:sldMasterId id="2147485992" r:id="rId28"/>
    <p:sldMasterId id="2147486012" r:id="rId29"/>
    <p:sldMasterId id="2147486030" r:id="rId30"/>
    <p:sldMasterId id="2147486084" r:id="rId31"/>
    <p:sldMasterId id="2147486102" r:id="rId32"/>
    <p:sldMasterId id="2147486120" r:id="rId33"/>
    <p:sldMasterId id="2147486150" r:id="rId34"/>
    <p:sldMasterId id="2147486166" r:id="rId35"/>
    <p:sldMasterId id="2147486180" r:id="rId36"/>
    <p:sldMasterId id="2147486196" r:id="rId37"/>
    <p:sldMasterId id="2147486211" r:id="rId38"/>
    <p:sldMasterId id="2147486226" r:id="rId39"/>
    <p:sldMasterId id="2147486238" r:id="rId40"/>
    <p:sldMasterId id="2147486256" r:id="rId41"/>
    <p:sldMasterId id="2147486271" r:id="rId42"/>
    <p:sldMasterId id="2147486283" r:id="rId43"/>
    <p:sldMasterId id="2147486307" r:id="rId44"/>
    <p:sldMasterId id="2147486334" r:id="rId45"/>
    <p:sldMasterId id="2147486375" r:id="rId46"/>
    <p:sldMasterId id="2147486393" r:id="rId47"/>
    <p:sldMasterId id="2147486429" r:id="rId48"/>
    <p:sldMasterId id="2147486443" r:id="rId49"/>
    <p:sldMasterId id="2147486457" r:id="rId50"/>
    <p:sldMasterId id="2147486471" r:id="rId51"/>
  </p:sldMasterIdLst>
  <p:notesMasterIdLst>
    <p:notesMasterId r:id="rId124"/>
  </p:notesMasterIdLst>
  <p:handoutMasterIdLst>
    <p:handoutMasterId r:id="rId125"/>
  </p:handoutMasterIdLst>
  <p:sldIdLst>
    <p:sldId id="471" r:id="rId52"/>
    <p:sldId id="472" r:id="rId53"/>
    <p:sldId id="491" r:id="rId54"/>
    <p:sldId id="566" r:id="rId55"/>
    <p:sldId id="290" r:id="rId56"/>
    <p:sldId id="293" r:id="rId57"/>
    <p:sldId id="445" r:id="rId58"/>
    <p:sldId id="295" r:id="rId59"/>
    <p:sldId id="503" r:id="rId60"/>
    <p:sldId id="299" r:id="rId61"/>
    <p:sldId id="300" r:id="rId62"/>
    <p:sldId id="473" r:id="rId63"/>
    <p:sldId id="367" r:id="rId64"/>
    <p:sldId id="368" r:id="rId65"/>
    <p:sldId id="492" r:id="rId66"/>
    <p:sldId id="493" r:id="rId67"/>
    <p:sldId id="494" r:id="rId68"/>
    <p:sldId id="582" r:id="rId69"/>
    <p:sldId id="581" r:id="rId70"/>
    <p:sldId id="344" r:id="rId71"/>
    <p:sldId id="345" r:id="rId72"/>
    <p:sldId id="487" r:id="rId73"/>
    <p:sldId id="460" r:id="rId74"/>
    <p:sldId id="461" r:id="rId75"/>
    <p:sldId id="463" r:id="rId76"/>
    <p:sldId id="464" r:id="rId77"/>
    <p:sldId id="488" r:id="rId78"/>
    <p:sldId id="506" r:id="rId79"/>
    <p:sldId id="527" r:id="rId80"/>
    <p:sldId id="519" r:id="rId81"/>
    <p:sldId id="591" r:id="rId82"/>
    <p:sldId id="592" r:id="rId83"/>
    <p:sldId id="373" r:id="rId84"/>
    <p:sldId id="507" r:id="rId85"/>
    <p:sldId id="586" r:id="rId86"/>
    <p:sldId id="587" r:id="rId87"/>
    <p:sldId id="510" r:id="rId88"/>
    <p:sldId id="511" r:id="rId89"/>
    <p:sldId id="529" r:id="rId90"/>
    <p:sldId id="531" r:id="rId91"/>
    <p:sldId id="588" r:id="rId92"/>
    <p:sldId id="589" r:id="rId93"/>
    <p:sldId id="590" r:id="rId94"/>
    <p:sldId id="530" r:id="rId95"/>
    <p:sldId id="532" r:id="rId96"/>
    <p:sldId id="540" r:id="rId97"/>
    <p:sldId id="541" r:id="rId98"/>
    <p:sldId id="542" r:id="rId99"/>
    <p:sldId id="512" r:id="rId100"/>
    <p:sldId id="513" r:id="rId101"/>
    <p:sldId id="514" r:id="rId102"/>
    <p:sldId id="584" r:id="rId103"/>
    <p:sldId id="515" r:id="rId104"/>
    <p:sldId id="516" r:id="rId105"/>
    <p:sldId id="517" r:id="rId106"/>
    <p:sldId id="539" r:id="rId107"/>
    <p:sldId id="543" r:id="rId108"/>
    <p:sldId id="544" r:id="rId109"/>
    <p:sldId id="545" r:id="rId110"/>
    <p:sldId id="548" r:id="rId111"/>
    <p:sldId id="549" r:id="rId112"/>
    <p:sldId id="550" r:id="rId113"/>
    <p:sldId id="567" r:id="rId114"/>
    <p:sldId id="551" r:id="rId115"/>
    <p:sldId id="552" r:id="rId116"/>
    <p:sldId id="553" r:id="rId117"/>
    <p:sldId id="585" r:id="rId118"/>
    <p:sldId id="576" r:id="rId119"/>
    <p:sldId id="577" r:id="rId120"/>
    <p:sldId id="574" r:id="rId121"/>
    <p:sldId id="573" r:id="rId122"/>
    <p:sldId id="580" r:id="rId1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2.xml"/><Relationship Id="rId68" Type="http://schemas.openxmlformats.org/officeDocument/2006/relationships/slide" Target="slides/slide17.xml"/><Relationship Id="rId84" Type="http://schemas.openxmlformats.org/officeDocument/2006/relationships/slide" Target="slides/slide33.xml"/><Relationship Id="rId89" Type="http://schemas.openxmlformats.org/officeDocument/2006/relationships/slide" Target="slides/slide38.xml"/><Relationship Id="rId112" Type="http://schemas.openxmlformats.org/officeDocument/2006/relationships/slide" Target="slides/slide6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2.xml"/><Relationship Id="rId58" Type="http://schemas.openxmlformats.org/officeDocument/2006/relationships/slide" Target="slides/slide7.xml"/><Relationship Id="rId74" Type="http://schemas.openxmlformats.org/officeDocument/2006/relationships/slide" Target="slides/slide23.xml"/><Relationship Id="rId79" Type="http://schemas.openxmlformats.org/officeDocument/2006/relationships/slide" Target="slides/slide28.xml"/><Relationship Id="rId102" Type="http://schemas.openxmlformats.org/officeDocument/2006/relationships/slide" Target="slides/slide51.xml"/><Relationship Id="rId123" Type="http://schemas.openxmlformats.org/officeDocument/2006/relationships/slide" Target="slides/slide72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9.xml"/><Relationship Id="rId95" Type="http://schemas.openxmlformats.org/officeDocument/2006/relationships/slide" Target="slides/slide4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5.xml"/><Relationship Id="rId64" Type="http://schemas.openxmlformats.org/officeDocument/2006/relationships/slide" Target="slides/slide13.xml"/><Relationship Id="rId69" Type="http://schemas.openxmlformats.org/officeDocument/2006/relationships/slide" Target="slides/slide18.xml"/><Relationship Id="rId77" Type="http://schemas.openxmlformats.org/officeDocument/2006/relationships/slide" Target="slides/slide26.xml"/><Relationship Id="rId100" Type="http://schemas.openxmlformats.org/officeDocument/2006/relationships/slide" Target="slides/slide49.xml"/><Relationship Id="rId105" Type="http://schemas.openxmlformats.org/officeDocument/2006/relationships/slide" Target="slides/slide54.xml"/><Relationship Id="rId113" Type="http://schemas.openxmlformats.org/officeDocument/2006/relationships/slide" Target="slides/slide62.xml"/><Relationship Id="rId118" Type="http://schemas.openxmlformats.org/officeDocument/2006/relationships/slide" Target="slides/slide67.xml"/><Relationship Id="rId12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1.xml"/><Relationship Id="rId80" Type="http://schemas.openxmlformats.org/officeDocument/2006/relationships/slide" Target="slides/slide29.xml"/><Relationship Id="rId85" Type="http://schemas.openxmlformats.org/officeDocument/2006/relationships/slide" Target="slides/slide34.xml"/><Relationship Id="rId93" Type="http://schemas.openxmlformats.org/officeDocument/2006/relationships/slide" Target="slides/slide42.xml"/><Relationship Id="rId98" Type="http://schemas.openxmlformats.org/officeDocument/2006/relationships/slide" Target="slides/slide47.xml"/><Relationship Id="rId121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8.xml"/><Relationship Id="rId67" Type="http://schemas.openxmlformats.org/officeDocument/2006/relationships/slide" Target="slides/slide16.xml"/><Relationship Id="rId103" Type="http://schemas.openxmlformats.org/officeDocument/2006/relationships/slide" Target="slides/slide52.xml"/><Relationship Id="rId108" Type="http://schemas.openxmlformats.org/officeDocument/2006/relationships/slide" Target="slides/slide57.xml"/><Relationship Id="rId116" Type="http://schemas.openxmlformats.org/officeDocument/2006/relationships/slide" Target="slides/slide6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3.xml"/><Relationship Id="rId62" Type="http://schemas.openxmlformats.org/officeDocument/2006/relationships/slide" Target="slides/slide11.xml"/><Relationship Id="rId70" Type="http://schemas.openxmlformats.org/officeDocument/2006/relationships/slide" Target="slides/slide19.xml"/><Relationship Id="rId75" Type="http://schemas.openxmlformats.org/officeDocument/2006/relationships/slide" Target="slides/slide24.xml"/><Relationship Id="rId83" Type="http://schemas.openxmlformats.org/officeDocument/2006/relationships/slide" Target="slides/slide32.xml"/><Relationship Id="rId88" Type="http://schemas.openxmlformats.org/officeDocument/2006/relationships/slide" Target="slides/slide37.xml"/><Relationship Id="rId91" Type="http://schemas.openxmlformats.org/officeDocument/2006/relationships/slide" Target="slides/slide40.xml"/><Relationship Id="rId96" Type="http://schemas.openxmlformats.org/officeDocument/2006/relationships/slide" Target="slides/slide45.xml"/><Relationship Id="rId111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6.xml"/><Relationship Id="rId106" Type="http://schemas.openxmlformats.org/officeDocument/2006/relationships/slide" Target="slides/slide55.xml"/><Relationship Id="rId114" Type="http://schemas.openxmlformats.org/officeDocument/2006/relationships/slide" Target="slides/slide63.xml"/><Relationship Id="rId119" Type="http://schemas.openxmlformats.org/officeDocument/2006/relationships/slide" Target="slides/slide68.xml"/><Relationship Id="rId12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1.xml"/><Relationship Id="rId60" Type="http://schemas.openxmlformats.org/officeDocument/2006/relationships/slide" Target="slides/slide9.xml"/><Relationship Id="rId65" Type="http://schemas.openxmlformats.org/officeDocument/2006/relationships/slide" Target="slides/slide14.xml"/><Relationship Id="rId73" Type="http://schemas.openxmlformats.org/officeDocument/2006/relationships/slide" Target="slides/slide22.xml"/><Relationship Id="rId78" Type="http://schemas.openxmlformats.org/officeDocument/2006/relationships/slide" Target="slides/slide27.xml"/><Relationship Id="rId81" Type="http://schemas.openxmlformats.org/officeDocument/2006/relationships/slide" Target="slides/slide30.xml"/><Relationship Id="rId86" Type="http://schemas.openxmlformats.org/officeDocument/2006/relationships/slide" Target="slides/slide35.xml"/><Relationship Id="rId94" Type="http://schemas.openxmlformats.org/officeDocument/2006/relationships/slide" Target="slides/slide43.xml"/><Relationship Id="rId99" Type="http://schemas.openxmlformats.org/officeDocument/2006/relationships/slide" Target="slides/slide48.xml"/><Relationship Id="rId101" Type="http://schemas.openxmlformats.org/officeDocument/2006/relationships/slide" Target="slides/slide50.xml"/><Relationship Id="rId122" Type="http://schemas.openxmlformats.org/officeDocument/2006/relationships/slide" Target="slides/slide7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4.xml"/><Relationship Id="rId76" Type="http://schemas.openxmlformats.org/officeDocument/2006/relationships/slide" Target="slides/slide25.xml"/><Relationship Id="rId97" Type="http://schemas.openxmlformats.org/officeDocument/2006/relationships/slide" Target="slides/slide46.xml"/><Relationship Id="rId104" Type="http://schemas.openxmlformats.org/officeDocument/2006/relationships/slide" Target="slides/slide53.xml"/><Relationship Id="rId120" Type="http://schemas.openxmlformats.org/officeDocument/2006/relationships/slide" Target="slides/slide69.xml"/><Relationship Id="rId12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0.xml"/><Relationship Id="rId92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5.xml"/><Relationship Id="rId87" Type="http://schemas.openxmlformats.org/officeDocument/2006/relationships/slide" Target="slides/slide36.xml"/><Relationship Id="rId110" Type="http://schemas.openxmlformats.org/officeDocument/2006/relationships/slide" Target="slides/slide59.xml"/><Relationship Id="rId115" Type="http://schemas.openxmlformats.org/officeDocument/2006/relationships/slide" Target="slides/slide64.xml"/><Relationship Id="rId61" Type="http://schemas.openxmlformats.org/officeDocument/2006/relationships/slide" Target="slides/slide10.xml"/><Relationship Id="rId82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6F689-DC19-F040-BEE8-98A2A2D82A91}" type="doc">
      <dgm:prSet loTypeId="urn:microsoft.com/office/officeart/2005/8/layout/arrow2#1" loCatId="" qsTypeId="urn:microsoft.com/office/officeart/2005/8/quickstyle/simple4#1" qsCatId="simple" csTypeId="urn:microsoft.com/office/officeart/2005/8/colors/colorful4#1" csCatId="colorful" phldr="1"/>
      <dgm:spPr/>
    </dgm:pt>
    <dgm:pt modelId="{BB6C2686-32B3-1945-83A3-83FBEFD0F9BB}">
      <dgm:prSet phldrT="[Текст]" custT="1"/>
      <dgm:spPr>
        <a:ln>
          <a:solidFill>
            <a:srgbClr val="FFFFFF"/>
          </a:solidFill>
        </a:ln>
      </dgm:spPr>
      <dgm:t>
        <a:bodyPr/>
        <a:lstStyle/>
        <a:p>
          <a:r>
            <a:rPr lang="ru-RU" sz="1800" dirty="0" smtClean="0"/>
            <a:t>2005: </a:t>
          </a:r>
          <a:r>
            <a:rPr lang="ru-RU" sz="1800" dirty="0" err="1" smtClean="0"/>
            <a:t>Омализумаб</a:t>
          </a:r>
          <a:r>
            <a:rPr lang="ru-RU" sz="1800" dirty="0" smtClean="0"/>
            <a:t> (анти</a:t>
          </a:r>
          <a:r>
            <a:rPr lang="en-US" sz="1800" dirty="0" err="1" smtClean="0"/>
            <a:t>IgE</a:t>
          </a:r>
          <a:r>
            <a:rPr lang="en-US" sz="1800" dirty="0" smtClean="0"/>
            <a:t>) </a:t>
          </a:r>
          <a:r>
            <a:rPr lang="ru-RU" sz="1800" dirty="0" smtClean="0"/>
            <a:t>для аллергической БА </a:t>
          </a:r>
          <a:endParaRPr lang="ru-RU" sz="1800" dirty="0"/>
        </a:p>
      </dgm:t>
    </dgm:pt>
    <dgm:pt modelId="{C98010E6-7C21-434C-90C4-075A59362CBE}" type="parTrans" cxnId="{BA9DEF68-9DE0-1C4E-A2D8-F8D42C7E81E7}">
      <dgm:prSet/>
      <dgm:spPr/>
      <dgm:t>
        <a:bodyPr/>
        <a:lstStyle/>
        <a:p>
          <a:endParaRPr lang="ru-RU" sz="3600"/>
        </a:p>
      </dgm:t>
    </dgm:pt>
    <dgm:pt modelId="{44516D49-2096-5947-8C18-BEC0DFEE8304}" type="sibTrans" cxnId="{BA9DEF68-9DE0-1C4E-A2D8-F8D42C7E81E7}">
      <dgm:prSet/>
      <dgm:spPr/>
      <dgm:t>
        <a:bodyPr/>
        <a:lstStyle/>
        <a:p>
          <a:endParaRPr lang="ru-RU" sz="3600"/>
        </a:p>
      </dgm:t>
    </dgm:pt>
    <dgm:pt modelId="{728E112A-A528-C448-BCEE-B9C911378AEF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 smtClean="0"/>
            <a:t>2015: </a:t>
          </a:r>
          <a:r>
            <a:rPr lang="ru-RU" sz="1800" dirty="0" err="1" smtClean="0"/>
            <a:t>Меполизумаб</a:t>
          </a:r>
          <a:r>
            <a:rPr lang="ru-RU" sz="1800" dirty="0" smtClean="0"/>
            <a:t> (анти</a:t>
          </a:r>
          <a:r>
            <a:rPr lang="en-US" sz="1800" dirty="0" smtClean="0"/>
            <a:t>Il5) </a:t>
          </a:r>
          <a:r>
            <a:rPr lang="ru-RU" sz="1800" dirty="0" smtClean="0"/>
            <a:t>для эозинофильной астмы</a:t>
          </a:r>
          <a:endParaRPr lang="ru-RU" sz="1800" dirty="0"/>
        </a:p>
      </dgm:t>
    </dgm:pt>
    <dgm:pt modelId="{0580D2EB-DD1C-2B42-9D02-893BBD71994D}" type="parTrans" cxnId="{3E785D6E-07E5-3C44-9CB5-548E49F56D7F}">
      <dgm:prSet/>
      <dgm:spPr/>
      <dgm:t>
        <a:bodyPr/>
        <a:lstStyle/>
        <a:p>
          <a:endParaRPr lang="ru-RU" sz="3600"/>
        </a:p>
      </dgm:t>
    </dgm:pt>
    <dgm:pt modelId="{954F4156-6EBA-D442-B513-C4A0675812FC}" type="sibTrans" cxnId="{3E785D6E-07E5-3C44-9CB5-548E49F56D7F}">
      <dgm:prSet/>
      <dgm:spPr/>
      <dgm:t>
        <a:bodyPr/>
        <a:lstStyle/>
        <a:p>
          <a:endParaRPr lang="ru-RU" sz="3600"/>
        </a:p>
      </dgm:t>
    </dgm:pt>
    <dgm:pt modelId="{D39EB643-E9FF-E640-A575-D8289DE7E4D2}">
      <dgm:prSet phldrT="[Текст]" custT="1"/>
      <dgm:spPr/>
      <dgm:t>
        <a:bodyPr/>
        <a:lstStyle/>
        <a:p>
          <a:r>
            <a:rPr lang="ru-RU" sz="1800" dirty="0" smtClean="0"/>
            <a:t>2016: </a:t>
          </a:r>
          <a:r>
            <a:rPr lang="ru-RU" sz="1800" dirty="0" err="1" smtClean="0"/>
            <a:t>Реслизумаб</a:t>
          </a:r>
          <a:r>
            <a:rPr lang="ru-RU" sz="1800" dirty="0" smtClean="0"/>
            <a:t> (анти</a:t>
          </a:r>
          <a:r>
            <a:rPr lang="en-US" sz="1800" dirty="0" smtClean="0"/>
            <a:t>Il5) </a:t>
          </a:r>
          <a:r>
            <a:rPr lang="ru-RU" sz="1800" dirty="0" smtClean="0"/>
            <a:t>для эозинофильной астмы</a:t>
          </a:r>
          <a:endParaRPr lang="ru-RU" sz="1800" dirty="0"/>
        </a:p>
      </dgm:t>
    </dgm:pt>
    <dgm:pt modelId="{3DA80DCD-7B8D-B443-8DA9-5CF029119241}" type="parTrans" cxnId="{F09AD332-FB6A-864F-A5AE-3655CA3A760A}">
      <dgm:prSet/>
      <dgm:spPr/>
      <dgm:t>
        <a:bodyPr/>
        <a:lstStyle/>
        <a:p>
          <a:endParaRPr lang="ru-RU" sz="3600"/>
        </a:p>
      </dgm:t>
    </dgm:pt>
    <dgm:pt modelId="{8688E6BB-3EE8-894B-9FBF-1774EA6DD2B1}" type="sibTrans" cxnId="{F09AD332-FB6A-864F-A5AE-3655CA3A760A}">
      <dgm:prSet/>
      <dgm:spPr/>
      <dgm:t>
        <a:bodyPr/>
        <a:lstStyle/>
        <a:p>
          <a:endParaRPr lang="ru-RU" sz="3600"/>
        </a:p>
      </dgm:t>
    </dgm:pt>
    <dgm:pt modelId="{454FF7E4-0EFB-C640-977F-DEE6F42A1D38}">
      <dgm:prSet phldrT="[Текст]" custT="1"/>
      <dgm:spPr/>
      <dgm:t>
        <a:bodyPr/>
        <a:lstStyle/>
        <a:p>
          <a:r>
            <a:rPr lang="ru-RU" sz="1800" dirty="0" smtClean="0"/>
            <a:t>2018: </a:t>
          </a:r>
          <a:r>
            <a:rPr lang="ru-RU" sz="1800" dirty="0" err="1" smtClean="0"/>
            <a:t>Бенрализумаб</a:t>
          </a:r>
          <a:r>
            <a:rPr lang="ru-RU" sz="1800" dirty="0" smtClean="0"/>
            <a:t> (анти</a:t>
          </a:r>
          <a:r>
            <a:rPr lang="en-US" sz="1800" dirty="0" smtClean="0"/>
            <a:t>Il5Rα) </a:t>
          </a:r>
          <a:r>
            <a:rPr lang="ru-RU" sz="1800" dirty="0" smtClean="0"/>
            <a:t>для эозинофильной астмы </a:t>
          </a:r>
          <a:endParaRPr lang="ru-RU" sz="1800" dirty="0"/>
        </a:p>
      </dgm:t>
    </dgm:pt>
    <dgm:pt modelId="{4E4C0C5C-E1FC-8F42-BE1C-4EE9D3DAE566}" type="parTrans" cxnId="{FDD1DF55-9BA0-B444-BA1B-1FE9DD7959A4}">
      <dgm:prSet/>
      <dgm:spPr/>
      <dgm:t>
        <a:bodyPr/>
        <a:lstStyle/>
        <a:p>
          <a:endParaRPr lang="ru-RU" sz="3600"/>
        </a:p>
      </dgm:t>
    </dgm:pt>
    <dgm:pt modelId="{8D2C8A04-2516-A244-8FA0-31AE21C62C2A}" type="sibTrans" cxnId="{FDD1DF55-9BA0-B444-BA1B-1FE9DD7959A4}">
      <dgm:prSet/>
      <dgm:spPr/>
      <dgm:t>
        <a:bodyPr/>
        <a:lstStyle/>
        <a:p>
          <a:endParaRPr lang="ru-RU" sz="3600"/>
        </a:p>
      </dgm:t>
    </dgm:pt>
    <dgm:pt modelId="{9A16D90D-BBB7-5943-86CE-33A2A49CC460}">
      <dgm:prSet phldrT="[Текст]" custT="1"/>
      <dgm:spPr/>
      <dgm:t>
        <a:bodyPr/>
        <a:lstStyle/>
        <a:p>
          <a:r>
            <a:rPr lang="en-US" sz="1800" dirty="0" smtClean="0"/>
            <a:t>2019</a:t>
          </a:r>
          <a:r>
            <a:rPr lang="ru-RU" sz="1800" dirty="0" smtClean="0"/>
            <a:t>: </a:t>
          </a:r>
          <a:r>
            <a:rPr lang="ru-RU" sz="1800" dirty="0" err="1" smtClean="0"/>
            <a:t>Дупилумаб</a:t>
          </a:r>
          <a:r>
            <a:rPr lang="ru-RU" sz="1800" dirty="0" smtClean="0"/>
            <a:t> (анти</a:t>
          </a:r>
          <a:r>
            <a:rPr lang="en-US" sz="1800" dirty="0" smtClean="0"/>
            <a:t>Il</a:t>
          </a:r>
          <a:r>
            <a:rPr lang="ru-RU" sz="1800" dirty="0" smtClean="0"/>
            <a:t>4</a:t>
          </a:r>
          <a:r>
            <a:rPr lang="en-US" sz="1800" dirty="0" smtClean="0"/>
            <a:t>Rα) </a:t>
          </a:r>
          <a:r>
            <a:rPr lang="ru-RU" sz="1800" dirty="0" smtClean="0"/>
            <a:t>для </a:t>
          </a:r>
          <a:r>
            <a:rPr lang="en-US" sz="1800" dirty="0" smtClean="0"/>
            <a:t>Th2-</a:t>
          </a:r>
          <a:r>
            <a:rPr lang="ru-RU" sz="1800" dirty="0" smtClean="0"/>
            <a:t>воспаления</a:t>
          </a:r>
          <a:endParaRPr lang="ru-RU" sz="1800" dirty="0"/>
        </a:p>
      </dgm:t>
    </dgm:pt>
    <dgm:pt modelId="{66C171B5-33E2-3F4E-AF45-787FFBACF511}" type="parTrans" cxnId="{FB9A4276-366D-014C-8C38-4730F00C11C7}">
      <dgm:prSet/>
      <dgm:spPr/>
      <dgm:t>
        <a:bodyPr/>
        <a:lstStyle/>
        <a:p>
          <a:endParaRPr lang="ru-RU" sz="3600"/>
        </a:p>
      </dgm:t>
    </dgm:pt>
    <dgm:pt modelId="{A0C4256E-D907-6348-A71B-0EB43F93DF46}" type="sibTrans" cxnId="{FB9A4276-366D-014C-8C38-4730F00C11C7}">
      <dgm:prSet/>
      <dgm:spPr/>
      <dgm:t>
        <a:bodyPr/>
        <a:lstStyle/>
        <a:p>
          <a:endParaRPr lang="ru-RU" sz="3600"/>
        </a:p>
      </dgm:t>
    </dgm:pt>
    <dgm:pt modelId="{29EF5CFC-E397-9144-827C-C3B77CA8CB39}" type="pres">
      <dgm:prSet presAssocID="{FB06F689-DC19-F040-BEE8-98A2A2D82A91}" presName="arrowDiagram" presStyleCnt="0">
        <dgm:presLayoutVars>
          <dgm:chMax val="5"/>
          <dgm:dir/>
          <dgm:resizeHandles val="exact"/>
        </dgm:presLayoutVars>
      </dgm:prSet>
      <dgm:spPr/>
    </dgm:pt>
    <dgm:pt modelId="{17CAF009-4007-C347-B84B-A5D402303ECE}" type="pres">
      <dgm:prSet presAssocID="{FB06F689-DC19-F040-BEE8-98A2A2D82A91}" presName="arrow" presStyleLbl="bgShp" presStyleIdx="0" presStyleCnt="1"/>
      <dgm:spPr/>
    </dgm:pt>
    <dgm:pt modelId="{AC4B2DAA-EB93-4241-9D20-AB628AC16532}" type="pres">
      <dgm:prSet presAssocID="{FB06F689-DC19-F040-BEE8-98A2A2D82A91}" presName="arrowDiagram5" presStyleCnt="0"/>
      <dgm:spPr/>
    </dgm:pt>
    <dgm:pt modelId="{7724BB6C-18AD-2D47-BFD9-48C28F028D16}" type="pres">
      <dgm:prSet presAssocID="{BB6C2686-32B3-1945-83A3-83FBEFD0F9BB}" presName="bullet5a" presStyleLbl="node1" presStyleIdx="0" presStyleCnt="5"/>
      <dgm:spPr/>
    </dgm:pt>
    <dgm:pt modelId="{9DA85936-F56F-1148-A193-9AC7FCA6A842}" type="pres">
      <dgm:prSet presAssocID="{BB6C2686-32B3-1945-83A3-83FBEFD0F9BB}" presName="textBox5a" presStyleLbl="revTx" presStyleIdx="0" presStyleCnt="5" custScaleX="191180" custScaleY="68644" custLinFactNeighborX="-21395" custLinFactNeighborY="1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14075-8230-FD44-8FEA-5EBCFC16E342}" type="pres">
      <dgm:prSet presAssocID="{728E112A-A528-C448-BCEE-B9C911378AEF}" presName="bullet5b" presStyleLbl="node1" presStyleIdx="1" presStyleCnt="5"/>
      <dgm:spPr/>
    </dgm:pt>
    <dgm:pt modelId="{2616400D-C4C8-D64C-82A9-186C1FB8653D}" type="pres">
      <dgm:prSet presAssocID="{728E112A-A528-C448-BCEE-B9C911378AEF}" presName="textBox5b" presStyleLbl="revTx" presStyleIdx="1" presStyleCnt="5" custScaleX="154457" custScaleY="56157" custLinFactNeighborX="13501" custLinFactNeighborY="-15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B5952-6657-264F-B6B4-F8C7B3B7E53A}" type="pres">
      <dgm:prSet presAssocID="{D39EB643-E9FF-E640-A575-D8289DE7E4D2}" presName="bullet5c" presStyleLbl="node1" presStyleIdx="2" presStyleCnt="5"/>
      <dgm:spPr/>
    </dgm:pt>
    <dgm:pt modelId="{AD9726A3-3C4D-0E4C-B875-BFEDDAE08552}" type="pres">
      <dgm:prSet presAssocID="{D39EB643-E9FF-E640-A575-D8289DE7E4D2}" presName="textBox5c" presStyleLbl="revTx" presStyleIdx="2" presStyleCnt="5" custScaleX="148690" custScaleY="31666" custLinFactNeighborX="23175" custLinFactNeighborY="-28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508E9-A880-264D-B56D-BB2225B8FD84}" type="pres">
      <dgm:prSet presAssocID="{454FF7E4-0EFB-C640-977F-DEE6F42A1D38}" presName="bullet5d" presStyleLbl="node1" presStyleIdx="3" presStyleCnt="5"/>
      <dgm:spPr/>
    </dgm:pt>
    <dgm:pt modelId="{555069AA-0FFD-7B44-999C-987724B5E1AF}" type="pres">
      <dgm:prSet presAssocID="{454FF7E4-0EFB-C640-977F-DEE6F42A1D38}" presName="textBox5d" presStyleLbl="revTx" presStyleIdx="3" presStyleCnt="5" custScaleX="162689" custScaleY="35851" custLinFactNeighborX="42231" custLinFactNeighborY="-30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FCA07-B0CE-D247-B042-3295C154B8CF}" type="pres">
      <dgm:prSet presAssocID="{9A16D90D-BBB7-5943-86CE-33A2A49CC460}" presName="bullet5e" presStyleLbl="node1" presStyleIdx="4" presStyleCnt="5"/>
      <dgm:spPr/>
    </dgm:pt>
    <dgm:pt modelId="{20F25669-F903-1F4D-A09F-8C89AB0D86D0}" type="pres">
      <dgm:prSet presAssocID="{9A16D90D-BBB7-5943-86CE-33A2A49CC460}" presName="textBox5e" presStyleLbl="revTx" presStyleIdx="4" presStyleCnt="5" custScaleX="137315" custScaleY="39850" custLinFactNeighborX="13080" custLinFactNeighborY="-5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AD332-FB6A-864F-A5AE-3655CA3A760A}" srcId="{FB06F689-DC19-F040-BEE8-98A2A2D82A91}" destId="{D39EB643-E9FF-E640-A575-D8289DE7E4D2}" srcOrd="2" destOrd="0" parTransId="{3DA80DCD-7B8D-B443-8DA9-5CF029119241}" sibTransId="{8688E6BB-3EE8-894B-9FBF-1774EA6DD2B1}"/>
    <dgm:cxn modelId="{B5967054-DD04-44F4-AAE7-DAC4EE52925F}" type="presOf" srcId="{728E112A-A528-C448-BCEE-B9C911378AEF}" destId="{2616400D-C4C8-D64C-82A9-186C1FB8653D}" srcOrd="0" destOrd="0" presId="urn:microsoft.com/office/officeart/2005/8/layout/arrow2#1"/>
    <dgm:cxn modelId="{B2A71BFD-F558-4A2A-812D-6893CD03376B}" type="presOf" srcId="{454FF7E4-0EFB-C640-977F-DEE6F42A1D38}" destId="{555069AA-0FFD-7B44-999C-987724B5E1AF}" srcOrd="0" destOrd="0" presId="urn:microsoft.com/office/officeart/2005/8/layout/arrow2#1"/>
    <dgm:cxn modelId="{E42811F0-1233-415D-9729-E049D7D95285}" type="presOf" srcId="{9A16D90D-BBB7-5943-86CE-33A2A49CC460}" destId="{20F25669-F903-1F4D-A09F-8C89AB0D86D0}" srcOrd="0" destOrd="0" presId="urn:microsoft.com/office/officeart/2005/8/layout/arrow2#1"/>
    <dgm:cxn modelId="{BA9DEF68-9DE0-1C4E-A2D8-F8D42C7E81E7}" srcId="{FB06F689-DC19-F040-BEE8-98A2A2D82A91}" destId="{BB6C2686-32B3-1945-83A3-83FBEFD0F9BB}" srcOrd="0" destOrd="0" parTransId="{C98010E6-7C21-434C-90C4-075A59362CBE}" sibTransId="{44516D49-2096-5947-8C18-BEC0DFEE8304}"/>
    <dgm:cxn modelId="{FB9A4276-366D-014C-8C38-4730F00C11C7}" srcId="{FB06F689-DC19-F040-BEE8-98A2A2D82A91}" destId="{9A16D90D-BBB7-5943-86CE-33A2A49CC460}" srcOrd="4" destOrd="0" parTransId="{66C171B5-33E2-3F4E-AF45-787FFBACF511}" sibTransId="{A0C4256E-D907-6348-A71B-0EB43F93DF46}"/>
    <dgm:cxn modelId="{5B8C34F9-9377-4C74-9BF4-44BDA978F49E}" type="presOf" srcId="{BB6C2686-32B3-1945-83A3-83FBEFD0F9BB}" destId="{9DA85936-F56F-1148-A193-9AC7FCA6A842}" srcOrd="0" destOrd="0" presId="urn:microsoft.com/office/officeart/2005/8/layout/arrow2#1"/>
    <dgm:cxn modelId="{C0581437-DB4F-44D2-B271-E609550D952D}" type="presOf" srcId="{FB06F689-DC19-F040-BEE8-98A2A2D82A91}" destId="{29EF5CFC-E397-9144-827C-C3B77CA8CB39}" srcOrd="0" destOrd="0" presId="urn:microsoft.com/office/officeart/2005/8/layout/arrow2#1"/>
    <dgm:cxn modelId="{3051D22C-7EE3-4D68-836C-6EAF0C69E100}" type="presOf" srcId="{D39EB643-E9FF-E640-A575-D8289DE7E4D2}" destId="{AD9726A3-3C4D-0E4C-B875-BFEDDAE08552}" srcOrd="0" destOrd="0" presId="urn:microsoft.com/office/officeart/2005/8/layout/arrow2#1"/>
    <dgm:cxn modelId="{3E785D6E-07E5-3C44-9CB5-548E49F56D7F}" srcId="{FB06F689-DC19-F040-BEE8-98A2A2D82A91}" destId="{728E112A-A528-C448-BCEE-B9C911378AEF}" srcOrd="1" destOrd="0" parTransId="{0580D2EB-DD1C-2B42-9D02-893BBD71994D}" sibTransId="{954F4156-6EBA-D442-B513-C4A0675812FC}"/>
    <dgm:cxn modelId="{FDD1DF55-9BA0-B444-BA1B-1FE9DD7959A4}" srcId="{FB06F689-DC19-F040-BEE8-98A2A2D82A91}" destId="{454FF7E4-0EFB-C640-977F-DEE6F42A1D38}" srcOrd="3" destOrd="0" parTransId="{4E4C0C5C-E1FC-8F42-BE1C-4EE9D3DAE566}" sibTransId="{8D2C8A04-2516-A244-8FA0-31AE21C62C2A}"/>
    <dgm:cxn modelId="{6ABA89CF-4D10-430B-9854-8A7C73511106}" type="presParOf" srcId="{29EF5CFC-E397-9144-827C-C3B77CA8CB39}" destId="{17CAF009-4007-C347-B84B-A5D402303ECE}" srcOrd="0" destOrd="0" presId="urn:microsoft.com/office/officeart/2005/8/layout/arrow2#1"/>
    <dgm:cxn modelId="{5D8BA5C0-F91C-412F-9F6D-B62811A494E2}" type="presParOf" srcId="{29EF5CFC-E397-9144-827C-C3B77CA8CB39}" destId="{AC4B2DAA-EB93-4241-9D20-AB628AC16532}" srcOrd="1" destOrd="0" presId="urn:microsoft.com/office/officeart/2005/8/layout/arrow2#1"/>
    <dgm:cxn modelId="{FB8224F8-3CE9-4690-B09A-5F42F59BE324}" type="presParOf" srcId="{AC4B2DAA-EB93-4241-9D20-AB628AC16532}" destId="{7724BB6C-18AD-2D47-BFD9-48C28F028D16}" srcOrd="0" destOrd="0" presId="urn:microsoft.com/office/officeart/2005/8/layout/arrow2#1"/>
    <dgm:cxn modelId="{950B938C-F10B-4BF5-9D66-1E58D0F4D40E}" type="presParOf" srcId="{AC4B2DAA-EB93-4241-9D20-AB628AC16532}" destId="{9DA85936-F56F-1148-A193-9AC7FCA6A842}" srcOrd="1" destOrd="0" presId="urn:microsoft.com/office/officeart/2005/8/layout/arrow2#1"/>
    <dgm:cxn modelId="{290AC699-2C6D-458A-A193-1DA47C0C5D50}" type="presParOf" srcId="{AC4B2DAA-EB93-4241-9D20-AB628AC16532}" destId="{35214075-8230-FD44-8FEA-5EBCFC16E342}" srcOrd="2" destOrd="0" presId="urn:microsoft.com/office/officeart/2005/8/layout/arrow2#1"/>
    <dgm:cxn modelId="{408E03CF-9C7D-48CC-A12B-67DCD40DCBC4}" type="presParOf" srcId="{AC4B2DAA-EB93-4241-9D20-AB628AC16532}" destId="{2616400D-C4C8-D64C-82A9-186C1FB8653D}" srcOrd="3" destOrd="0" presId="urn:microsoft.com/office/officeart/2005/8/layout/arrow2#1"/>
    <dgm:cxn modelId="{ADAE5891-5670-4751-9EA1-9C2A9DF5981C}" type="presParOf" srcId="{AC4B2DAA-EB93-4241-9D20-AB628AC16532}" destId="{874B5952-6657-264F-B6B4-F8C7B3B7E53A}" srcOrd="4" destOrd="0" presId="urn:microsoft.com/office/officeart/2005/8/layout/arrow2#1"/>
    <dgm:cxn modelId="{A950A512-17EC-4AC2-AAE7-6F72276BC976}" type="presParOf" srcId="{AC4B2DAA-EB93-4241-9D20-AB628AC16532}" destId="{AD9726A3-3C4D-0E4C-B875-BFEDDAE08552}" srcOrd="5" destOrd="0" presId="urn:microsoft.com/office/officeart/2005/8/layout/arrow2#1"/>
    <dgm:cxn modelId="{0710B73B-4BFC-4C88-ABC0-FC8DA57C3D2D}" type="presParOf" srcId="{AC4B2DAA-EB93-4241-9D20-AB628AC16532}" destId="{3EF508E9-A880-264D-B56D-BB2225B8FD84}" srcOrd="6" destOrd="0" presId="urn:microsoft.com/office/officeart/2005/8/layout/arrow2#1"/>
    <dgm:cxn modelId="{44578066-9859-464C-99EE-258A6CE4D70E}" type="presParOf" srcId="{AC4B2DAA-EB93-4241-9D20-AB628AC16532}" destId="{555069AA-0FFD-7B44-999C-987724B5E1AF}" srcOrd="7" destOrd="0" presId="urn:microsoft.com/office/officeart/2005/8/layout/arrow2#1"/>
    <dgm:cxn modelId="{4B31E04B-1ABB-4B33-87EF-C34FA44178F8}" type="presParOf" srcId="{AC4B2DAA-EB93-4241-9D20-AB628AC16532}" destId="{E00FCA07-B0CE-D247-B042-3295C154B8CF}" srcOrd="8" destOrd="0" presId="urn:microsoft.com/office/officeart/2005/8/layout/arrow2#1"/>
    <dgm:cxn modelId="{E3F2A59E-D15C-4F87-9045-3A17D9811C98}" type="presParOf" srcId="{AC4B2DAA-EB93-4241-9D20-AB628AC16532}" destId="{20F25669-F903-1F4D-A09F-8C89AB0D86D0}" srcOrd="9" destOrd="0" presId="urn:microsoft.com/office/officeart/2005/8/layout/arrow2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49E99-CBC2-4778-9526-5CE09F104C7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D35B-F8FD-4A9B-9C8C-938AC270F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3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385B-D4E3-4949-9829-E67E50C44BA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F0AB-AE87-4925-B45D-4E47E93E9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8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4563" y="746125"/>
            <a:ext cx="4972050" cy="3729038"/>
          </a:xfrm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xfrm>
            <a:off x="916109" y="4724517"/>
            <a:ext cx="5025783" cy="44761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79" tIns="44740" rIns="89479" bIns="44740"/>
          <a:lstStyle/>
          <a:p>
            <a:r>
              <a:rPr lang="ru-RU" dirty="0" smtClean="0"/>
              <a:t>Ежегодно только в нашей стране регистрируется 120 тыс. новых случаев заболевания БА (из доклада А.Г.Чучалина на ЧиЛ, 2010)</a:t>
            </a:r>
          </a:p>
        </p:txBody>
      </p:sp>
      <p:sp>
        <p:nvSpPr>
          <p:cNvPr id="75780" name="Дата 3"/>
          <p:cNvSpPr txBox="1">
            <a:spLocks noGrp="1"/>
          </p:cNvSpPr>
          <p:nvPr/>
        </p:nvSpPr>
        <p:spPr bwMode="auto">
          <a:xfrm>
            <a:off x="3885454" y="1"/>
            <a:ext cx="2972547" cy="49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79" tIns="44740" rIns="89479" bIns="44740"/>
          <a:lstStyle>
            <a:lvl1pPr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38188" indent="-28416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35063" indent="-22701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589088" indent="-22701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41525" indent="-22701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4987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559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131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703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8E60601-786F-452B-BFC4-73B247A6DB54}" type="datetime8">
              <a:rPr lang="en-GB" sz="1200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16/03/2020 13:56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5781" name="Номер слайда 4"/>
          <p:cNvSpPr txBox="1">
            <a:spLocks noGrp="1"/>
          </p:cNvSpPr>
          <p:nvPr/>
        </p:nvSpPr>
        <p:spPr bwMode="auto">
          <a:xfrm>
            <a:off x="3885454" y="9450634"/>
            <a:ext cx="2972547" cy="49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79" tIns="44740" rIns="89479" bIns="44740" anchor="b"/>
          <a:lstStyle>
            <a:lvl1pPr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38188" indent="-28416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35063" indent="-22701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589088" indent="-22701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41525" indent="-227013" defTabSz="89535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4987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559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131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70325" indent="-227013" defTabSz="895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A256F912-4F66-4CAF-A2EA-27BBBC290205}" type="slidenum">
              <a:rPr lang="en-GB" sz="1200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3</a:t>
            </a:fld>
            <a:endParaRPr lang="en-GB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Понятие «Фенотип»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7303-CDD9-4C72-8AA1-DFB1CA2E07D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7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42F7A4-10D7-4401-8BEF-82443382C1F1}" type="slidenum">
              <a:rPr lang="ru-RU" altLang="ru-RU" sz="12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29</a:t>
            </a:fld>
            <a:endParaRPr lang="ru-RU" altLang="ru-RU" sz="12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9938"/>
            <a:ext cx="4935537" cy="370046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9" y="4700779"/>
            <a:ext cx="5019675" cy="44728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900" b="1" smtClean="0"/>
              <a:t>Именно наличие или отсутствие контроля астмы будет определять действия врача на визите и необходимость в изменении терапии. Поэтому для подбора адекватной терапии чрезвычайно важно правильно оценить уровень контроля над БА.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900" b="1" smtClean="0"/>
              <a:t>Простым инструментом для контроля БА, рекомендованным к применению Российским респираторным обществом, является Тест по контролю над астмой - АСТ.</a:t>
            </a:r>
          </a:p>
        </p:txBody>
      </p:sp>
    </p:spTree>
    <p:extLst>
      <p:ext uri="{BB962C8B-B14F-4D97-AF65-F5344CB8AC3E}">
        <p14:creationId xmlns:p14="http://schemas.microsoft.com/office/powerpoint/2010/main" val="125895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216025" y="498475"/>
            <a:ext cx="4521200" cy="3392488"/>
          </a:xfrm>
          <a:ln>
            <a:miter lim="800000"/>
          </a:ln>
        </p:spPr>
      </p:sp>
      <p:sp>
        <p:nvSpPr>
          <p:cNvPr id="5" name="TextBox 4"/>
          <p:cNvSpPr txBox="1"/>
          <p:nvPr/>
        </p:nvSpPr>
        <p:spPr>
          <a:xfrm>
            <a:off x="1" y="2440191"/>
            <a:ext cx="695325" cy="416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2528" tIns="46264" rIns="92528" bIns="46264">
            <a:spAutoFit/>
          </a:bodyPr>
          <a:lstStyle/>
          <a:p>
            <a:pPr defTabSz="925195">
              <a:defRPr/>
            </a:pPr>
            <a:r>
              <a:rPr lang="en-US" sz="700" dirty="0">
                <a:solidFill>
                  <a:prstClr val="black"/>
                </a:solidFill>
              </a:rPr>
              <a:t>GINA Pocket Guide 2019/ pdf p20/Box7</a:t>
            </a:r>
          </a:p>
        </p:txBody>
      </p:sp>
      <p:sp>
        <p:nvSpPr>
          <p:cNvPr id="6" name="Slide Number Placeholder 3"/>
          <p:cNvSpPr txBox="1"/>
          <p:nvPr/>
        </p:nvSpPr>
        <p:spPr>
          <a:xfrm>
            <a:off x="3938589" y="9546621"/>
            <a:ext cx="3013075" cy="504272"/>
          </a:xfrm>
          <a:prstGeom prst="rect">
            <a:avLst/>
          </a:prstGeom>
        </p:spPr>
        <p:txBody>
          <a:bodyPr lIns="92528" tIns="46264" rIns="92528" bIns="46264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2C18051-6160-42CE-BEA4-96FEB470A9DB}" type="slidenum">
              <a:rPr lang="en-GB" altLang="ru-RU" sz="1200" smtClean="0">
                <a:solidFill>
                  <a:srgbClr val="000000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8" name="Notes Placeholder 9"/>
          <p:cNvSpPr>
            <a:spLocks noGrp="1" noChangeArrowheads="1"/>
          </p:cNvSpPr>
          <p:nvPr>
            <p:ph type="body" sz="quarter" idx="4294967295"/>
          </p:nvPr>
        </p:nvSpPr>
        <p:spPr/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216025" y="498475"/>
            <a:ext cx="4521200" cy="3392488"/>
          </a:xfrm>
          <a:ln>
            <a:miter lim="800000"/>
          </a:ln>
        </p:spPr>
      </p:sp>
      <p:sp>
        <p:nvSpPr>
          <p:cNvPr id="5" name="TextBox 4"/>
          <p:cNvSpPr txBox="1"/>
          <p:nvPr/>
        </p:nvSpPr>
        <p:spPr>
          <a:xfrm>
            <a:off x="1" y="2440191"/>
            <a:ext cx="695325" cy="416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2528" tIns="46264" rIns="92528" bIns="46264">
            <a:spAutoFit/>
          </a:bodyPr>
          <a:lstStyle/>
          <a:p>
            <a:pPr defTabSz="925195">
              <a:defRPr/>
            </a:pPr>
            <a:r>
              <a:rPr lang="en-US" sz="700" dirty="0">
                <a:solidFill>
                  <a:prstClr val="black"/>
                </a:solidFill>
              </a:rPr>
              <a:t>GINA Pocket Guide 2019/ pdf p20/Box7</a:t>
            </a:r>
          </a:p>
        </p:txBody>
      </p:sp>
      <p:sp>
        <p:nvSpPr>
          <p:cNvPr id="6" name="Slide Number Placeholder 3"/>
          <p:cNvSpPr txBox="1"/>
          <p:nvPr/>
        </p:nvSpPr>
        <p:spPr>
          <a:xfrm>
            <a:off x="3938589" y="9546621"/>
            <a:ext cx="3013075" cy="504272"/>
          </a:xfrm>
          <a:prstGeom prst="rect">
            <a:avLst/>
          </a:prstGeom>
        </p:spPr>
        <p:txBody>
          <a:bodyPr lIns="92528" tIns="46264" rIns="92528" bIns="46264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EC70808-2C27-4896-90CC-FA247230E736}" type="slidenum">
              <a:rPr lang="en-GB" altLang="ru-RU" sz="1200" smtClean="0">
                <a:solidFill>
                  <a:srgbClr val="000000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7636" name="Notes Placeholder 9"/>
          <p:cNvSpPr>
            <a:spLocks noGrp="1" noChangeArrowheads="1"/>
          </p:cNvSpPr>
          <p:nvPr>
            <p:ph type="body" sz="quarter" idx="4294967295"/>
          </p:nvPr>
        </p:nvSpPr>
        <p:spPr/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2C47D-591B-41B6-A359-70A6331E3C15}" type="slidenum">
              <a:rPr lang="ru-RU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69938"/>
            <a:ext cx="4932363" cy="3700462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9" y="4700779"/>
            <a:ext cx="5019675" cy="4472820"/>
          </a:xfrm>
        </p:spPr>
        <p:txBody>
          <a:bodyPr/>
          <a:lstStyle/>
          <a:p>
            <a:endParaRPr lang="ru-RU" sz="1000"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B35E-82FC-4BC9-BCF0-C0F401AA17D7}" type="slidenum">
              <a:rPr lang="ru-RU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</p:spPr>
        <p:txBody>
          <a:bodyPr/>
          <a:lstStyle/>
          <a:p>
            <a:r>
              <a:rPr lang="ru-RU" b="1"/>
              <a:t>Слайд для заполнения под диктовку!</a:t>
            </a:r>
            <a:endParaRPr lang="en-US" b="1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2269-3A18-444D-8CD8-282F4B5EC868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34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/>
                </a:solidFill>
              </a:rPr>
              <a:t>SGA 2001-W-6418-SS</a:t>
            </a:r>
            <a:endParaRPr lang="da-DK" altLang="en-US" smtClean="0">
              <a:solidFill>
                <a:prstClr val="black"/>
              </a:solidFill>
            </a:endParaRP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prstClr val="black"/>
                </a:solidFill>
                <a:latin typeface="Calibri" panose="020F0502020204030204" pitchFamily="34" charset="0"/>
              </a:rPr>
              <a:t>MS</a:t>
            </a:r>
            <a:fld id="{E6E1FBF9-30B2-48AA-8532-3404DDF511BE}" type="slidenum">
              <a:rPr lang="en-US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en-US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4563" y="74771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9" y="4723229"/>
            <a:ext cx="4721225" cy="39219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Но БА это то заболевание, которое требует комплексного подхода к наблюдению и лечению.</a:t>
            </a:r>
          </a:p>
          <a:p>
            <a:r>
              <a:rPr lang="ru-RU" altLang="ru-RU" dirty="0" smtClean="0"/>
              <a:t>Давайте вспомним (посмотрим) механизмы развития воспаления при БА для того, что бы определить место каждого препарата в лечении этого заболевания.</a:t>
            </a:r>
          </a:p>
          <a:p>
            <a:r>
              <a:rPr lang="ru-RU" altLang="ru-RU" dirty="0" smtClean="0"/>
              <a:t>Итак хорошо знакомая картина: 2 пути воспаления – </a:t>
            </a:r>
            <a:r>
              <a:rPr lang="ru-RU" altLang="ru-RU" dirty="0" err="1" smtClean="0"/>
              <a:t>лейкотриеновый</a:t>
            </a:r>
            <a:r>
              <a:rPr lang="ru-RU" altLang="ru-RU" dirty="0" smtClean="0"/>
              <a:t> и </a:t>
            </a:r>
            <a:r>
              <a:rPr lang="ru-RU" altLang="ru-RU" dirty="0" err="1" smtClean="0"/>
              <a:t>цитокиновый</a:t>
            </a:r>
            <a:r>
              <a:rPr lang="ru-RU" altLang="ru-RU" dirty="0" smtClean="0"/>
              <a:t>.</a:t>
            </a:r>
          </a:p>
          <a:p>
            <a:r>
              <a:rPr lang="ru-RU" altLang="ru-RU" dirty="0" smtClean="0"/>
              <a:t>КС ингибируя цитокины, блокируют </a:t>
            </a:r>
            <a:r>
              <a:rPr lang="ru-RU" altLang="ru-RU" dirty="0" err="1" smtClean="0"/>
              <a:t>цитокиновый</a:t>
            </a:r>
            <a:r>
              <a:rPr lang="ru-RU" altLang="ru-RU" dirty="0" smtClean="0"/>
              <a:t> путь, </a:t>
            </a:r>
            <a:r>
              <a:rPr lang="ru-RU" altLang="ru-RU" dirty="0" err="1" smtClean="0"/>
              <a:t>Сингуляр</a:t>
            </a:r>
            <a:r>
              <a:rPr lang="ru-RU" altLang="ru-RU" dirty="0" smtClean="0"/>
              <a:t> же блокирует </a:t>
            </a:r>
            <a:r>
              <a:rPr lang="ru-RU" altLang="ru-RU" dirty="0" err="1" smtClean="0"/>
              <a:t>лейкотриеновый</a:t>
            </a:r>
            <a:r>
              <a:rPr lang="ru-RU" altLang="ru-RU" dirty="0" smtClean="0"/>
              <a:t> путь воспаления. </a:t>
            </a:r>
          </a:p>
          <a:p>
            <a:r>
              <a:rPr lang="ru-RU" altLang="ru-RU" dirty="0" smtClean="0"/>
              <a:t>Только совместное применение двух препаратов обеспечит наиболее полный контроль воспаления.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Это предположение нашло подтверждение во многих исследованиях, где применение 2-х противовоспалительных агентов позволили добиться лучшего контроля БА. Мы обязательно поговорим об этом в одну из наших последующих встреч.</a:t>
            </a:r>
          </a:p>
          <a:p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34343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Процесс образования лейкотриенов</a:t>
            </a: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70C5C59-343A-4559-AF70-D4E8854507AA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/>
              <a:t>50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4AC9-24B9-4FCC-9A10-9BB5B4FA3A42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5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F0AB-AE87-4925-B45D-4E47E93E98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8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1200" b="1" dirty="0" err="1" smtClean="0">
                <a:solidFill>
                  <a:schemeClr val="bg1"/>
                </a:solidFill>
                <a:latin typeface="+mn-lt"/>
              </a:rPr>
              <a:t>Цистеиниловые</a:t>
            </a:r>
            <a:r>
              <a:rPr lang="ru-RU" altLang="en-US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en-US" sz="1200" b="1" dirty="0" err="1" smtClean="0">
                <a:solidFill>
                  <a:schemeClr val="bg1"/>
                </a:solidFill>
                <a:latin typeface="+mn-lt"/>
              </a:rPr>
              <a:t>лейкотриены</a:t>
            </a:r>
            <a:r>
              <a:rPr lang="ru-RU" altLang="en-US" sz="1200" b="1" dirty="0" smtClean="0">
                <a:solidFill>
                  <a:schemeClr val="bg1"/>
                </a:solidFill>
                <a:latin typeface="+mn-lt"/>
              </a:rPr>
              <a:t>: действие на дыхательные пути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7303-CDD9-4C72-8AA1-DFB1CA2E07D3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6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Антагонисты </a:t>
            </a:r>
            <a:r>
              <a:rPr lang="ru-RU" sz="1200" b="1" dirty="0" err="1" smtClean="0">
                <a:solidFill>
                  <a:schemeClr val="bg1"/>
                </a:solidFill>
                <a:latin typeface="+mn-lt"/>
              </a:rPr>
              <a:t>лейкотриеновых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 рецепторов: действие на дыхательные пути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F25B-D2B2-4DEB-83B9-F0D6FCF0E02B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75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2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46390-3C09-42A2-825F-37AEF3F86737}" type="slidenum">
              <a:rPr lang="ru-RU" sz="1800" kern="0">
                <a:solidFill>
                  <a:sysClr val="windowText" lastClr="000000"/>
                </a:solidFill>
              </a:rPr>
              <a:pPr>
                <a:defRPr/>
              </a:pPr>
              <a:t>60</a:t>
            </a:fld>
            <a:endParaRPr lang="ru-RU" sz="18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3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38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4765729-CB63-4C5A-B491-E791BA2B96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Годовое французское наблюдательное исследование на 104 детях (в возрасте 6-18 лет) с тяжелыми формами аллергической бронхиальной астмы, которые получали дополнительную терапию Омализумабом.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Обострения определялись как потребность в использовании системных стероидов ≥3 дней. Средняя частота рассчитывалась на пациента за предыдущие 12 месяцев, а также в каждой временной точке исследования. Уровень контроля астмы оценивался на протяжении 4 недель перед каждым визитом и классифицировался как неконтролируемый, частично контролируемый и хороший контроль в соответствии с рекомендациями Глобальной инициативы по борьбе с бронхиальной астмой (GINA) (www.ginasthma.org). 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*Время первого приема  Омализумаба для оценки обострений за первые 12 месяцев.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по сравнению со значениями до терапии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8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2044A98-7AC7-42FE-B03E-388E3F96C78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5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59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8D5FF25-8D86-468A-9434-12B1C8A620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6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69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09E7EC6-F127-4692-8EB2-D73DC71F827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42975" y="746125"/>
            <a:ext cx="4972050" cy="37306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i="1" smtClean="0"/>
              <a:t>П При астме 2-го типа могут быть нацелены </a:t>
            </a:r>
            <a:r>
              <a:rPr lang="ru-RU" b="1" i="1" smtClean="0"/>
              <a:t>три основных пути</a:t>
            </a:r>
            <a:r>
              <a:rPr lang="ru-RU" i="1" smtClean="0"/>
              <a:t>: путь воспаления (анти-TNF-α вмешательства, такие как Этанерцепт, инфликсимаб, и Адалимумаб; анти–Ил-1β вмешательства, такие как анакинра; анти–ИЛ-6 таргетинг с тоцилизумабом или атлизумабом; отрицательная обратная связь с Ил-37; или CD80-CD28 блокада с абатацептом), путь IL-17 (бродалумаб) или путь анти–IL-33, с блокадой CXCR2 и HMGB1/RAGE в качестве дополнительных подходоври астме 2-го типа вмешательства могут быть нацелены </a:t>
            </a:r>
            <a:r>
              <a:rPr lang="ru-RU" b="1" i="1" smtClean="0"/>
              <a:t>три основных пути </a:t>
            </a:r>
            <a:r>
              <a:rPr lang="ru-RU" i="1" smtClean="0"/>
              <a:t>воспаления </a:t>
            </a:r>
            <a:endParaRPr lang="ru-RU" smtClean="0"/>
          </a:p>
        </p:txBody>
      </p:sp>
      <p:sp>
        <p:nvSpPr>
          <p:cNvPr id="88067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CC59CB-C99D-462B-899F-F24D32C889E9}" type="slidenum">
              <a:rPr lang="ru-RU" altLang="zh-CN">
                <a:solidFill>
                  <a:prstClr val="black"/>
                </a:solidFill>
              </a:rPr>
              <a:pPr/>
              <a:t>67</a:t>
            </a:fld>
            <a:endParaRPr lang="ru-RU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5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ФЖЕЛ – форсированная жизненная емкость легких</a:t>
            </a:r>
          </a:p>
        </p:txBody>
      </p:sp>
      <p:sp>
        <p:nvSpPr>
          <p:cNvPr id="395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1878A7-368F-4F3F-A0D4-568720681230}" type="slidenum">
              <a:rPr 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2" y="4724400"/>
            <a:ext cx="4570413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2269-3A18-444D-8CD8-282F4B5EC86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8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8FE7A-0AE4-4A5D-B845-3E2B9CF4672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08D71-E3B3-4FAE-9945-F38575F50CEF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70224"/>
            <a:ext cx="4535487" cy="370087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9" y="4700779"/>
            <a:ext cx="5019675" cy="4472820"/>
          </a:xfrm>
        </p:spPr>
        <p:txBody>
          <a:bodyPr/>
          <a:lstStyle/>
          <a:p>
            <a:r>
              <a:rPr lang="ru-RU" b="1"/>
              <a:t>Однако важно понимать, что степень тяжести астмы зависит не только от тяжести основного заболевания, но и от ответа на терапию. Так, пациент может обратиться к врачу с выраженными симптомами и тяжелой бронхиальной обструкцией, в результате ему будет поставлен диагноз тяжелой персистирующей бронхиальной астмы; однако в случае хорошего ответа на терапию впоследствии бронхиальная астма может быть расценена как среднетяжелая персистирующая. Кроме того, степень тяжести астмы у конкретного пациента может меняться с течением времени (через несколько месяцев или лет). Главным недостатком этой классификации является то, что с ее помощью трудно предсказать объем терапии, в которой будет нуждаться пациент, и ответ пациента на терапию. Для этой цели больше подходит периодическая оценка уровня контроля над бронхиальной астмой.</a:t>
            </a:r>
          </a:p>
          <a:p>
            <a:endParaRPr lang="ru-RU" b="1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AF10B-F584-4DFF-8C6C-2A82C0C936E8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71951"/>
            <a:ext cx="4535487" cy="3700869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702506"/>
            <a:ext cx="5019675" cy="4469366"/>
          </a:xfrm>
        </p:spPr>
        <p:txBody>
          <a:bodyPr/>
          <a:lstStyle/>
          <a:p>
            <a:r>
              <a:rPr lang="ru-RU"/>
              <a:t>Выделяют три уровня контроля над БА – контролируемую, частично контролируемую и неконтролируемую астму. Определение у конкретного пациента того или иного уровня контроля позволяет принимать решения об изменении текущей терапии – как показано на следующем слайде.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180AF6-0992-4456-9144-8C5899D25D73}" type="slidenum">
              <a:rPr lang="en-US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6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3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4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6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7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8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8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9.xml"/><Relationship Id="rId1" Type="http://schemas.openxmlformats.org/officeDocument/2006/relationships/themeOverride" Target="../theme/themeOverride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Layouts/_rels/slideLayout6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5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5.xml"/></Relationships>
</file>

<file path=ppt/slideLayouts/_rels/slideLayout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5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6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7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7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Layouts/_rels/slideLayout7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1.xml"/></Relationships>
</file>

<file path=ppt/slideLayouts/_rels/slideLayout7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1.xml"/></Relationships>
</file>

<file path=ppt/slideLayouts/_rels/slideLayout7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7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7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69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8E9035-D7D2-4773-87EF-DF0DA6E0665E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BDC42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688CE7-9AB9-4FCF-A9AF-70B84B96C34E}" type="slidenum">
              <a:rPr lang="en-US">
                <a:solidFill>
                  <a:srgbClr val="8BDC4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BD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08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F268-93DE-4369-91ED-EC79ED624457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6351-443E-47BA-BC09-D24143FEB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07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4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6888-E6CF-410B-BACA-C8DDDDD34780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EB7C3-9790-4224-96B0-B04A389F82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1743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9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2" y="936627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10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78AC-CAC5-437C-BAC5-3B931F4BDE0E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EAC4-F436-4921-9192-26E68BDC4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7149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C837-A55D-4B68-9B4A-6C2AD5DBCAF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760B-E935-4FE6-B9CA-F9EE4CF59E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9936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5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8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338F-5626-47A9-85BA-E5881A6D2C1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5ACD8-1F16-4154-9D72-7F434652C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2187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2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9374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63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BA12-CC98-4FAC-A505-52AD1DC87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2854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157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400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8E1ADB-1B5F-484D-BC49-148EBAFFF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44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9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3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E721-FBC8-40D4-8F88-004CC42A6CC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3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5EAB-DFCB-4D45-B15F-2F5DFC15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694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DDD6-403B-4D3D-8982-7C9324624B2D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F1EF-5EA5-49CC-A893-158A36947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75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4FB8-E21D-43B6-B95D-EA39DE8BE7F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CC60-53EB-4F06-AF99-D71AC1DA6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579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9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E8F0-7837-48E4-873D-66CECB91CF7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7B81-ABCB-4A4D-8571-D6600C42E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5454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412F-64CA-4375-B994-3A28D73380A3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9975F-AA6D-4E97-978A-9CB59CE0F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4877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F4FB-347F-43D1-8DC4-EC54F6026227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F702-85EF-4A4B-8323-ABB13C63E6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0983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F0F6-22D3-495D-B010-050E569DE528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F0557-16BB-453F-85D0-69551ED79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234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9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4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1D43-AFFF-4FAA-9245-400036AE8632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35F0B-16B6-47F9-9D63-BEC98EF56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691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4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6888-E6CF-410B-BACA-C8DDDDD34780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EB7C3-9790-4224-96B0-B04A389F82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913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9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2" y="936627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10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78AC-CAC5-437C-BAC5-3B931F4BDE0E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EAC4-F436-4921-9192-26E68BDC4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6959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C837-A55D-4B68-9B4A-6C2AD5DBCAF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760B-E935-4FE6-B9CA-F9EE4CF59E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73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26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5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8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338F-5626-47A9-85BA-E5881A6D2C1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5ACD8-1F16-4154-9D72-7F434652C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3486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10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79331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341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BA12-CC98-4FAC-A505-52AD1DC87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9356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6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400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8E1ADB-1B5F-484D-BC49-148EBAFFF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2686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115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730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2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229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602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211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667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08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806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918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878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211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633097" y="6642100"/>
            <a:ext cx="15103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" smtClean="0">
                <a:solidFill>
                  <a:prstClr val="black"/>
                </a:solidFill>
              </a:rPr>
              <a:t>PUL_</a:t>
            </a:r>
            <a:r>
              <a:rPr lang="ru-RU" altLang="ru-RU" sz="800" smtClean="0">
                <a:solidFill>
                  <a:prstClr val="black"/>
                </a:solidFill>
              </a:rPr>
              <a:t>397</a:t>
            </a:r>
            <a:r>
              <a:rPr lang="en-US" altLang="ru-RU" sz="800" smtClean="0">
                <a:solidFill>
                  <a:prstClr val="black"/>
                </a:solidFill>
              </a:rPr>
              <a:t> </a:t>
            </a:r>
            <a:r>
              <a:rPr lang="ru-RU" altLang="ru-RU" sz="800" smtClean="0">
                <a:solidFill>
                  <a:prstClr val="black"/>
                </a:solidFill>
              </a:rPr>
              <a:t>803</a:t>
            </a:r>
            <a:r>
              <a:rPr lang="en-US" altLang="ru-RU" sz="800" smtClean="0">
                <a:solidFill>
                  <a:prstClr val="black"/>
                </a:solidFill>
              </a:rPr>
              <a:t> </a:t>
            </a:r>
            <a:r>
              <a:rPr lang="ru-RU" altLang="ru-RU" sz="800" smtClean="0">
                <a:solidFill>
                  <a:prstClr val="black"/>
                </a:solidFill>
              </a:rPr>
              <a:t>011</a:t>
            </a:r>
            <a:r>
              <a:rPr lang="en-US" altLang="ru-RU" sz="800" smtClean="0">
                <a:solidFill>
                  <a:prstClr val="black"/>
                </a:solidFill>
              </a:rPr>
              <a:t>_</a:t>
            </a:r>
            <a:r>
              <a:rPr lang="ru-RU" altLang="ru-RU" sz="800" smtClean="0">
                <a:solidFill>
                  <a:prstClr val="black"/>
                </a:solidFill>
              </a:rPr>
              <a:t>01/10/14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Author | 00 Month Year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FFF1-40D2-435D-9EE6-C007F4B99B6B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Set area descriptor | Sub level 1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932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028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459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242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03" y="6266094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0911"/>
      </p:ext>
    </p:extLst>
  </p:cSld>
  <p:clrMapOvr>
    <a:masterClrMapping/>
  </p:clrMapOvr>
  <p:hf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770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50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999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1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52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54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714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967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5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8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277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02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633097" y="6642100"/>
            <a:ext cx="15103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" smtClean="0">
                <a:solidFill>
                  <a:prstClr val="black"/>
                </a:solidFill>
              </a:rPr>
              <a:t>PUL_</a:t>
            </a:r>
            <a:r>
              <a:rPr lang="ru-RU" altLang="ru-RU" sz="800" smtClean="0">
                <a:solidFill>
                  <a:prstClr val="black"/>
                </a:solidFill>
              </a:rPr>
              <a:t>397</a:t>
            </a:r>
            <a:r>
              <a:rPr lang="en-US" altLang="ru-RU" sz="800" smtClean="0">
                <a:solidFill>
                  <a:prstClr val="black"/>
                </a:solidFill>
              </a:rPr>
              <a:t> </a:t>
            </a:r>
            <a:r>
              <a:rPr lang="ru-RU" altLang="ru-RU" sz="800" smtClean="0">
                <a:solidFill>
                  <a:prstClr val="black"/>
                </a:solidFill>
              </a:rPr>
              <a:t>803</a:t>
            </a:r>
            <a:r>
              <a:rPr lang="en-US" altLang="ru-RU" sz="800" smtClean="0">
                <a:solidFill>
                  <a:prstClr val="black"/>
                </a:solidFill>
              </a:rPr>
              <a:t> </a:t>
            </a:r>
            <a:r>
              <a:rPr lang="ru-RU" altLang="ru-RU" sz="800" smtClean="0">
                <a:solidFill>
                  <a:prstClr val="black"/>
                </a:solidFill>
              </a:rPr>
              <a:t>011</a:t>
            </a:r>
            <a:r>
              <a:rPr lang="en-US" altLang="ru-RU" sz="800" smtClean="0">
                <a:solidFill>
                  <a:prstClr val="black"/>
                </a:solidFill>
              </a:rPr>
              <a:t>_</a:t>
            </a:r>
            <a:r>
              <a:rPr lang="ru-RU" altLang="ru-RU" sz="800" smtClean="0">
                <a:solidFill>
                  <a:prstClr val="black"/>
                </a:solidFill>
              </a:rPr>
              <a:t>01/10/14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Author | 00 Month Year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FFF1-40D2-435D-9EE6-C007F4B99B6B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Set area descriptor | Sub level 1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98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4865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242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or Operating Unit/Franchise or Department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03" y="6266094"/>
            <a:ext cx="164591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802"/>
      </p:ext>
    </p:extLst>
  </p:cSld>
  <p:clrMapOvr>
    <a:masterClrMapping/>
  </p:clrMapOvr>
  <p:hf hd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2FEE72-78F8-4547-B456-92E96A31B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03032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CE3546-93C4-4E86-9AA2-67B3FCD5D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33545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98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9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0D14FD0-BC93-4BE7-BF8F-DCBFFB4E4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712524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ECE16B-F50B-4BCE-B6C7-6DD052717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441874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7C5C2A-433A-4259-97C8-28D0E64DF6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76378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699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D61215-C179-4AA9-BD70-1CF0B55C0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838118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41798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1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849AB-C181-4B8F-ABEF-5F594154B1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874023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978FD3F-7A05-4458-809E-D836C499B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472741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B9EAF8-9EBE-4A47-82C9-07B1C4CDB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259138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6C9906-93E2-42DD-AB17-08FC40654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370298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70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96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10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30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8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83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8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29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21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11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52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2FEE72-78F8-4547-B456-92E96A31B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56719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CE3546-93C4-4E86-9AA2-67B3FCD5D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905575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9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0D14FD0-BC93-4BE7-BF8F-DCBFFB4E4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07451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828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ECE16B-F50B-4BCE-B6C7-6DD052717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649630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7C5C2A-433A-4259-97C8-28D0E64DF6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714764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D61215-C179-4AA9-BD70-1CF0B55C0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959322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74034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849AB-C181-4B8F-ABEF-5F594154B1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538055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978FD3F-7A05-4458-809E-D836C499B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278210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B9EAF8-9EBE-4A47-82C9-07B1C4CDB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455088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6C9906-93E2-42DD-AB17-08FC40654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297179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61432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85187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009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18409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92169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4213" y="692151"/>
            <a:ext cx="784701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989139"/>
            <a:ext cx="6400800" cy="746125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2400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054ACB-900A-479A-BF2C-253E401DF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441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8C7F65-D304-460E-84F3-0822A227C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444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8D508F6-4F36-4BF6-BC7D-DD4BD32E8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466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16128"/>
            <a:ext cx="3810000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128"/>
            <a:ext cx="3810000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0691911-BF7F-4E09-A717-3F4720BED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004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7A9DA6-FD18-47A7-9367-7A6B6F1B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519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C7B084-457A-4E9A-BC3D-99CE1A77D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757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CF33F4-06F9-47A4-A4A5-6EA1A0B07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040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C6A2E-5DE9-4D3B-80BA-EBDCDAF6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42EE-BECA-4726-AF2A-4A3D1213D7C0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16BA-DBDC-47E0-A1C6-DF43FB2B2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1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348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E11ADA8-EF40-4B3A-B68B-66BA6A317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8694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6CF6749-0D2A-4288-9F45-327FF6803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34D304-4DF0-43F8-B441-292E61EBF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677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16128"/>
            <a:ext cx="7772400" cy="43322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C405AE9-F563-4A51-A788-33E1DBC7D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8398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16128"/>
            <a:ext cx="7772400" cy="43322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CF28E6-2963-48EB-A3DB-5F8E1F997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2869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7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23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8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01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55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25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5209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89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82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2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01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9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81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72261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6556552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48726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5966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100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52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07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29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90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02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90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2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48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826009" y="632309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endParaRPr lang="he-IL" sz="1400">
              <a:solidFill>
                <a:srgbClr val="7B7D7C"/>
              </a:solidFill>
            </a:endParaRPr>
          </a:p>
        </p:txBody>
      </p:sp>
      <p:sp>
        <p:nvSpPr>
          <p:cNvPr id="6" name="Rectangle 7"/>
          <p:cNvSpPr>
            <a:spLocks noChangeAspect="1" noChangeArrowheads="1"/>
          </p:cNvSpPr>
          <p:nvPr/>
        </p:nvSpPr>
        <p:spPr bwMode="auto">
          <a:xfrm>
            <a:off x="1588" y="2"/>
            <a:ext cx="647700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B87C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2" descr="teva logo_grey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791" y="2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teva logo_grey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791" y="2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7602538" y="2"/>
            <a:ext cx="863600" cy="647700"/>
          </a:xfrm>
          <a:prstGeom prst="rect">
            <a:avLst/>
          </a:prstGeom>
          <a:solidFill>
            <a:srgbClr val="DDDDDD"/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6"/>
          <p:cNvSpPr>
            <a:spLocks noChangeAspect="1" noChangeArrowheads="1"/>
          </p:cNvSpPr>
          <p:nvPr/>
        </p:nvSpPr>
        <p:spPr bwMode="auto">
          <a:xfrm>
            <a:off x="681039" y="2"/>
            <a:ext cx="6889750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887418" y="6497639"/>
            <a:ext cx="6607175" cy="0"/>
          </a:xfrm>
          <a:prstGeom prst="line">
            <a:avLst/>
          </a:prstGeom>
          <a:noFill/>
          <a:ln w="3175">
            <a:solidFill>
              <a:srgbClr val="9DA09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9" descr="rond_picto.ps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28" y="-271462"/>
            <a:ext cx="1481137" cy="11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6401" y="2125131"/>
            <a:ext cx="4601028" cy="3928540"/>
          </a:xfrm>
          <a:prstGeom prst="rect">
            <a:avLst/>
          </a:prstGeom>
        </p:spPr>
        <p:txBody>
          <a:bodyPr wrap="none" numCol="1" spcCol="360000">
            <a:normAutofit/>
          </a:bodyPr>
          <a:lstStyle>
            <a:lvl1pPr marL="0" indent="0">
              <a:buFont typeface="Arial"/>
              <a:buChar char="•"/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06418" y="1524032"/>
            <a:ext cx="7222067" cy="321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5433786" y="2125668"/>
            <a:ext cx="3253014" cy="39274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7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>
                <a:ea typeface="ＭＳ Ｐゴシック" charset="-128"/>
              </a:defRPr>
            </a:lvl1pPr>
          </a:lstStyle>
          <a:p>
            <a:pPr>
              <a:defRPr/>
            </a:pPr>
            <a:fld id="{660895BC-4DA4-48D3-833E-2DD7A3C3E16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>
                <a:ea typeface="ＭＳ Ｐゴシック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>
                <a:ea typeface="ＭＳ Ｐゴシック" charset="-128"/>
              </a:defRPr>
            </a:lvl1pPr>
          </a:lstStyle>
          <a:p>
            <a:pPr>
              <a:defRPr/>
            </a:pPr>
            <a:fld id="{D8A76029-DD49-4761-BC3B-9EEF52135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79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1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55186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111408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60788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957487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22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57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76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84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91F3-F88A-4CEE-BB05-8F68A67EFF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9604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3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0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9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72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78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8001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229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8385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3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18371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8342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4594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2308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3513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8830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266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429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BA95-5EBB-4F88-BDA9-EA2F1AD72FC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BD86-26C1-4220-9D62-2726FC70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94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62A4-BAD1-4155-A842-E54AE44CC4D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E9923E-6B95-4EF2-B423-DF12634F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1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9CB0D2-C357-45B9-A254-728BABE4660A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12EE6F-FD09-4227-88F1-3BBFFA13B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826009" y="632309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endParaRPr lang="he-IL" sz="1400">
              <a:solidFill>
                <a:srgbClr val="7B7D7C"/>
              </a:solidFill>
            </a:endParaRPr>
          </a:p>
        </p:txBody>
      </p:sp>
      <p:sp>
        <p:nvSpPr>
          <p:cNvPr id="6" name="Rectangle 7"/>
          <p:cNvSpPr>
            <a:spLocks noChangeAspect="1" noChangeArrowheads="1"/>
          </p:cNvSpPr>
          <p:nvPr/>
        </p:nvSpPr>
        <p:spPr bwMode="auto">
          <a:xfrm>
            <a:off x="1588" y="2"/>
            <a:ext cx="647700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B87C6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Picture 2" descr="teva logo_grey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791" y="2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teva logo_grey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791" y="2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7602538" y="2"/>
            <a:ext cx="863600" cy="647700"/>
          </a:xfrm>
          <a:prstGeom prst="rect">
            <a:avLst/>
          </a:prstGeom>
          <a:solidFill>
            <a:srgbClr val="DDDDDD"/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6"/>
          <p:cNvSpPr>
            <a:spLocks noChangeAspect="1" noChangeArrowheads="1"/>
          </p:cNvSpPr>
          <p:nvPr/>
        </p:nvSpPr>
        <p:spPr bwMode="auto">
          <a:xfrm>
            <a:off x="681039" y="2"/>
            <a:ext cx="6889750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887418" y="6497639"/>
            <a:ext cx="6607175" cy="0"/>
          </a:xfrm>
          <a:prstGeom prst="line">
            <a:avLst/>
          </a:prstGeom>
          <a:noFill/>
          <a:ln w="3175">
            <a:solidFill>
              <a:srgbClr val="9DA09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9" descr="rond_picto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28" y="-271462"/>
            <a:ext cx="1481137" cy="11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6401" y="2125131"/>
            <a:ext cx="4601028" cy="3928540"/>
          </a:xfrm>
          <a:prstGeom prst="rect">
            <a:avLst/>
          </a:prstGeom>
        </p:spPr>
        <p:txBody>
          <a:bodyPr wrap="none" spcCol="360000">
            <a:normAutofit/>
          </a:bodyPr>
          <a:lstStyle>
            <a:lvl1pPr marL="0" indent="0">
              <a:buFont typeface="Arial"/>
              <a:buChar char="•"/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06418" y="1524032"/>
            <a:ext cx="7222067" cy="321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5433786" y="2125668"/>
            <a:ext cx="3253014" cy="392747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7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>
                <a:ea typeface="ＭＳ Ｐゴシック" charset="-128"/>
              </a:defRPr>
            </a:lvl1pPr>
          </a:lstStyle>
          <a:p>
            <a:pPr>
              <a:defRPr/>
            </a:pPr>
            <a:fld id="{F0625BB2-8C0B-41F7-A345-C550B3FAA3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>
                <a:ea typeface="ＭＳ Ｐゴシック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b="0">
                <a:ea typeface="ＭＳ Ｐゴシック" charset="-128"/>
              </a:defRPr>
            </a:lvl1pPr>
          </a:lstStyle>
          <a:p>
            <a:pPr>
              <a:defRPr/>
            </a:pPr>
            <a:fld id="{540CA375-10CD-4579-88FC-697B61CA42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4814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DCBB40-AC2C-4650-8F60-D9DA82B2DC2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FD0A0B-056C-4002-9156-47722F4D8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688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9B24-65B3-4669-8F19-988788F73CA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E15A-899D-4567-8347-56E9FF59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94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80A6-09D7-435E-B5FB-CBB9F9B6215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EE6AFD-66EB-4070-B4FE-77031F7EFC35}" type="slidenum">
              <a:rPr lang="en-US">
                <a:solidFill>
                  <a:srgbClr val="30932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346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6432-5994-4FCC-A254-7714C1CEF486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EFDF-DB5B-4A35-86C3-C3FB84B01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803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96BFF9-1657-48A3-B853-9D49AEC85E82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1F944D6-5A13-4FC2-85C1-99BC8F56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7203-F9C1-43DD-A2F5-3F0126230FF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7B36-F232-4010-A7D2-8B75B87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56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FD32-4502-4643-AFC8-E8970F7D20F1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85DA-A3F6-4497-86A1-4DBE4AC12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AE67-5235-4CB9-823E-449476AA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23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A594-CF42-43AC-A8EB-AED718530F6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6D2C-67C5-4C7D-B082-224ADC6E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2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932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9321"/>
                </a:solidFill>
              </a:rPr>
              <a:t>Avène Introduction 11/2000 -International Training Department-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76D5-3655-4161-87AA-3F62D7D8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6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4606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4500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4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30932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35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96E4-7E67-4CE8-BCBE-F982231732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5631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01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F65F-5136-4CF0-A7B3-B309E3E7C7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8032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BA95-5EBB-4F88-BDA9-EA2F1AD72FC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BD86-26C1-4220-9D62-2726FC70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5256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62A4-BAD1-4155-A842-E54AE44CC4D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E9923E-6B95-4EF2-B423-DF12634F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6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9CB0D2-C357-45B9-A254-728BABE4660A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12EE6F-FD09-4227-88F1-3BBFFA13B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2175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DCBB40-AC2C-4650-8F60-D9DA82B2DC2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FD0A0B-056C-4002-9156-47722F4D8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5058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9B24-65B3-4669-8F19-988788F73CA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E15A-899D-4567-8347-56E9FF59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439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80A6-09D7-435E-B5FB-CBB9F9B6215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EE6AFD-66EB-4070-B4FE-77031F7EFC35}" type="slidenum">
              <a:rPr lang="en-US">
                <a:solidFill>
                  <a:srgbClr val="30932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21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6432-5994-4FCC-A254-7714C1CEF486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EFDF-DB5B-4A35-86C3-C3FB84B01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7205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96BFF9-1657-48A3-B853-9D49AEC85E82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1F944D6-5A13-4FC2-85C1-99BC8F56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91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69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8" y="6043694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8E9035-D7D2-4773-87EF-DF0DA6E0665E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BDC42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688CE7-9AB9-4FCF-A9AF-70B84B96C34E}" type="slidenum">
              <a:rPr lang="en-US">
                <a:solidFill>
                  <a:srgbClr val="8BDC4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BD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45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7203-F9C1-43DD-A2F5-3F0126230FF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7B36-F232-4010-A7D2-8B75B87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0006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FD32-4502-4643-AFC8-E8970F7D20F1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85DA-A3F6-4497-86A1-4DBE4AC12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6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AE67-5235-4CB9-823E-449476AA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4208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A594-CF42-43AC-A8EB-AED718530F6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6D2C-67C5-4C7D-B082-224ADC6E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863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932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9321"/>
                </a:solidFill>
              </a:rPr>
              <a:t>Avène Introduction 11/2000 -International Training Department-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76D5-3655-4161-87AA-3F62D7D8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18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4500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4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30932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35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96E4-7E67-4CE8-BCBE-F982231732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239363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01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F65F-5136-4CF0-A7B3-B309E3E7C7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361522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BA95-5EBB-4F88-BDA9-EA2F1AD72FC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BD86-26C1-4220-9D62-2726FC70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22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62A4-BAD1-4155-A842-E54AE44CC4D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E9923E-6B95-4EF2-B423-DF12634F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4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9CB0D2-C357-45B9-A254-728BABE4660A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12EE6F-FD09-4227-88F1-3BBFFA13B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60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42EE-BECA-4726-AF2A-4A3D1213D7C0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16BA-DBDC-47E0-A1C6-DF43FB2B2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03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DCBB40-AC2C-4650-8F60-D9DA82B2DC2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FD0A0B-056C-4002-9156-47722F4D8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103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9B24-65B3-4669-8F19-988788F73CA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E15A-899D-4567-8347-56E9FF59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576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80A6-09D7-435E-B5FB-CBB9F9B6215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EE6AFD-66EB-4070-B4FE-77031F7EFC35}" type="slidenum">
              <a:rPr lang="en-US">
                <a:solidFill>
                  <a:srgbClr val="30932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184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6432-5994-4FCC-A254-7714C1CEF486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EFDF-DB5B-4A35-86C3-C3FB84B01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68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96BFF9-1657-48A3-B853-9D49AEC85E82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1F944D6-5A13-4FC2-85C1-99BC8F56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5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7203-F9C1-43DD-A2F5-3F0126230FF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7B36-F232-4010-A7D2-8B75B87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90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FD32-4502-4643-AFC8-E8970F7D20F1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85DA-A3F6-4497-86A1-4DBE4AC12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AE67-5235-4CB9-823E-449476AA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594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A594-CF42-43AC-A8EB-AED718530F6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6D2C-67C5-4C7D-B082-224ADC6E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30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932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9321"/>
                </a:solidFill>
              </a:rPr>
              <a:t>Avène Introduction 11/2000 -International Training Department-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76D5-3655-4161-87AA-3F62D7D8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A65D-B405-4749-B964-DD3FD3C2D22C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9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BE1DA2-232C-4889-BBAF-9B1735A6C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8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19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A65D-B405-4749-B964-DD3FD3C2D22C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9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BE1DA2-232C-4889-BBAF-9B1735A6C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6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4500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4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30932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35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96E4-7E67-4CE8-BCBE-F982231732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874496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01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F65F-5136-4CF0-A7B3-B309E3E7C7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81897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BA95-5EBB-4F88-BDA9-EA2F1AD72FC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BD86-26C1-4220-9D62-2726FC70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4040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62A4-BAD1-4155-A842-E54AE44CC4D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E9923E-6B95-4EF2-B423-DF12634F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8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9CB0D2-C357-45B9-A254-728BABE4660A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12EE6F-FD09-4227-88F1-3BBFFA13B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1269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DCBB40-AC2C-4650-8F60-D9DA82B2DC2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FD0A0B-056C-4002-9156-47722F4D8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285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9B24-65B3-4669-8F19-988788F73CA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E15A-899D-4567-8347-56E9FF59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333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80A6-09D7-435E-B5FB-CBB9F9B6215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EE6AFD-66EB-4070-B4FE-77031F7EFC35}" type="slidenum">
              <a:rPr lang="en-US">
                <a:solidFill>
                  <a:srgbClr val="30932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8059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6432-5994-4FCC-A254-7714C1CEF486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EFDF-DB5B-4A35-86C3-C3FB84B01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092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96BFF9-1657-48A3-B853-9D49AEC85E82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1F944D6-5A13-4FC2-85C1-99BC8F56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0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769243-FA49-4339-95FE-D5B63C435299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D79416-1E71-4CF5-8930-9ACC9ED66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531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7203-F9C1-43DD-A2F5-3F0126230FF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7B36-F232-4010-A7D2-8B75B87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5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FD32-4502-4643-AFC8-E8970F7D20F1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85DA-A3F6-4497-86A1-4DBE4AC12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AE67-5235-4CB9-823E-449476AA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415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A594-CF42-43AC-A8EB-AED718530F6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6D2C-67C5-4C7D-B082-224ADC6E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460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932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9321"/>
                </a:solidFill>
              </a:rPr>
              <a:t>Avène Introduction 11/2000 -International Training Department-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76D5-3655-4161-87AA-3F62D7D8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4016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4500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4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30932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35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96E4-7E67-4CE8-BCBE-F982231732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136818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01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F65F-5136-4CF0-A7B3-B309E3E7C7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90576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4316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6360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94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6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DE8228-8EB8-475D-B5B3-4F858ED93992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A17E85-BA40-4A76-A871-989845E80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170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801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88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3" indent="0">
              <a:buNone/>
              <a:defRPr sz="1600" b="1"/>
            </a:lvl4pPr>
            <a:lvl5pPr marL="1828788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7303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7336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649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88" indent="0">
              <a:buNone/>
              <a:defRPr sz="900"/>
            </a:lvl5pPr>
            <a:lvl6pPr marL="2285987" indent="0">
              <a:buNone/>
              <a:defRPr sz="900"/>
            </a:lvl6pPr>
            <a:lvl7pPr marL="2743183" indent="0">
              <a:buNone/>
              <a:defRPr sz="900"/>
            </a:lvl7pPr>
            <a:lvl8pPr marL="3200382" indent="0">
              <a:buNone/>
              <a:defRPr sz="900"/>
            </a:lvl8pPr>
            <a:lvl9pPr marL="36575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525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4" indent="0">
              <a:buNone/>
              <a:defRPr sz="2400"/>
            </a:lvl3pPr>
            <a:lvl4pPr marL="1371593" indent="0">
              <a:buNone/>
              <a:defRPr sz="2000"/>
            </a:lvl4pPr>
            <a:lvl5pPr marL="1828788" indent="0">
              <a:buNone/>
              <a:defRPr sz="2000"/>
            </a:lvl5pPr>
            <a:lvl6pPr marL="2285987" indent="0">
              <a:buNone/>
              <a:defRPr sz="2000"/>
            </a:lvl6pPr>
            <a:lvl7pPr marL="2743183" indent="0">
              <a:buNone/>
              <a:defRPr sz="2000"/>
            </a:lvl7pPr>
            <a:lvl8pPr marL="3200382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4" indent="0">
              <a:buNone/>
              <a:defRPr sz="1000"/>
            </a:lvl3pPr>
            <a:lvl4pPr marL="1371593" indent="0">
              <a:buNone/>
              <a:defRPr sz="900"/>
            </a:lvl4pPr>
            <a:lvl5pPr marL="1828788" indent="0">
              <a:buNone/>
              <a:defRPr sz="900"/>
            </a:lvl5pPr>
            <a:lvl6pPr marL="2285987" indent="0">
              <a:buNone/>
              <a:defRPr sz="900"/>
            </a:lvl6pPr>
            <a:lvl7pPr marL="2743183" indent="0">
              <a:buNone/>
              <a:defRPr sz="900"/>
            </a:lvl7pPr>
            <a:lvl8pPr marL="3200382" indent="0">
              <a:buNone/>
              <a:defRPr sz="900"/>
            </a:lvl8pPr>
            <a:lvl9pPr marL="36575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290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760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2866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5755-A450-4E5C-9EAB-1C660771C1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9133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424C-E95B-4F2D-B8DA-23503EED2B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48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D83B-17D4-4B74-B691-246935ABC47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687C-EFD1-493E-BD32-E0AAB012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109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1FA60-BACF-4541-8246-5E6B2D67AC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481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04D4C-5C04-4E6A-BAF5-D0CFBB8F1B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2458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8C2C4-68E4-47A2-B8D5-B948F3B1F4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186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FE619-9FBF-4BCD-B14C-AAC8CD18EB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177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C8AF-52FC-47FD-9DF9-84EB633BDC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7010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C6A3-79E7-4965-80AF-D8E6652803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8928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369E-B127-40E8-A590-360E38EBB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1222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0FB0E-CDE9-42CB-AF87-72F6E963ED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4020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91E40-CAD0-493A-BEC6-330B2068EB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2808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0ED7BB-96FA-4519-B865-EA4E374FA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50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6708-4546-4C58-948E-752C8BCB4EC1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A24ECB-2916-48EB-B5F0-6D4E4B993C16}" type="slidenum">
              <a:rPr lang="en-US">
                <a:solidFill>
                  <a:srgbClr val="30932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6722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8E96DA-32EF-435C-A396-23AEAA856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9836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78DD6A-693E-44B4-8AC6-6374854D74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7187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5978D9-7B4F-4196-B577-378AF8ED22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406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B456BC-1D4C-47DE-BF89-7873A3C5EF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2450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3A2ACD-F10F-4C00-A47D-426D893569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9469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5755-A450-4E5C-9EAB-1C660771C1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4365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424C-E95B-4F2D-B8DA-23503EED2B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6560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1FA60-BACF-4541-8246-5E6B2D67AC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9143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04D4C-5C04-4E6A-BAF5-D0CFBB8F1B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6446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8C2C4-68E4-47A2-B8D5-B948F3B1F4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10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6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85F4-84D4-4280-8774-E8E5974B822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6BE8-9196-45CC-B370-5BFF0691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265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FE619-9FBF-4BCD-B14C-AAC8CD18EB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7704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C8AF-52FC-47FD-9DF9-84EB633BDC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1013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C6A3-79E7-4965-80AF-D8E6652803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682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369E-B127-40E8-A590-360E38EBB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1970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0FB0E-CDE9-42CB-AF87-72F6E963ED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154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91E40-CAD0-493A-BEC6-330B2068EB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6278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0ED7BB-96FA-4519-B865-EA4E374FA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4011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8E96DA-32EF-435C-A396-23AEAA856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2059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78DD6A-693E-44B4-8AC6-6374854D74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5021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5978D9-7B4F-4196-B577-378AF8ED22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99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3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37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32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85486C-436F-497E-BDAE-205715228430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1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7785D64-08EA-4908-BA29-93F85B71B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3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B456BC-1D4C-47DE-BF89-7873A3C5EF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4049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3A2ACD-F10F-4C00-A47D-426D893569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582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5755-A450-4E5C-9EAB-1C660771C1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9253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424C-E95B-4F2D-B8DA-23503EED2B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11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1FA60-BACF-4541-8246-5E6B2D67AC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7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04D4C-5C04-4E6A-BAF5-D0CFBB8F1B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680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8C2C4-68E4-47A2-B8D5-B948F3B1F4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6636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FE619-9FBF-4BCD-B14C-AAC8CD18EB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1517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C8AF-52FC-47FD-9DF9-84EB633BDC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7657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C6A3-79E7-4965-80AF-D8E6652803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23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F268-93DE-4369-91ED-EC79ED624457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6351-443E-47BA-BC09-D24143FEB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324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D369E-B127-40E8-A590-360E38EBB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603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0FB0E-CDE9-42CB-AF87-72F6E963ED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619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91E40-CAD0-493A-BEC6-330B2068EB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0099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0ED7BB-96FA-4519-B865-EA4E374FA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738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8E96DA-32EF-435C-A396-23AEAA856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1040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78DD6A-693E-44B4-8AC6-6374854D74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341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5978D9-7B4F-4196-B577-378AF8ED22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057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B456BC-1D4C-47DE-BF89-7873A3C5EF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4716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3A2ACD-F10F-4C00-A47D-426D893569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794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7EAECB-9F43-4CD0-898C-6C7D12CF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7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27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9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3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E721-FBC8-40D4-8F88-004CC42A6CC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624843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6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5EAB-DFCB-4D45-B15F-2F5DFC15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8FAAC-2DD9-447F-B8F9-FEF342219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9273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69A556-AF28-417C-968E-D8E61E5E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1755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B4F0D3-A97F-466D-B4E7-0EDE1F295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0857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6A9F99-A94C-4F43-A9FD-4F739637C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4420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84789-EEDA-482E-B603-21378A0F3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3234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D81F7C-6326-49F0-9552-1FEDD1D6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059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FA1C9A-86F7-4DAB-8F65-D3DDA743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8229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AAF3A0-9547-4983-BA64-AF39D4AB4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2869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F61A16-7A95-4D5C-841C-C2F79D0B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6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2B0237-EB1F-4A5E-BC93-D60A7A5ED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38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7EAECB-9F43-4CD0-898C-6C7D12CF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8940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6480720" cy="838200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51520" y="1268759"/>
            <a:ext cx="864096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24625"/>
            <a:ext cx="2133600" cy="3333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A89D521-AF7F-F040-873A-91E81885B196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2859088" cy="333375"/>
          </a:xfrm>
        </p:spPr>
        <p:txBody>
          <a:bodyPr/>
          <a:lstStyle>
            <a:lvl1pPr algn="l">
              <a:defRPr sz="11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19447C-3D0D-4B8B-8217-0999B33CD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2571"/>
      </p:ext>
    </p:extLst>
  </p:cSld>
  <p:clrMapOvr>
    <a:masterClrMapping/>
  </p:clrMapOvr>
  <p:transition spd="slow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5171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30440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6804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7260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4814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4710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3376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8435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801E58-ADE1-477E-85A4-335F570D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769243-FA49-4339-95FE-D5B63C435299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D79416-1E71-4CF5-8930-9ACC9ED66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71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8FAAC-2DD9-447F-B8F9-FEF342219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8700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094D20-7995-45B1-819A-CDBEC5D7B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7654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985838"/>
            <a:ext cx="9144000" cy="1390650"/>
          </a:xfrm>
          <a:prstGeom prst="rect">
            <a:avLst/>
          </a:prstGeom>
          <a:gradFill rotWithShape="1">
            <a:gsLst>
              <a:gs pos="0">
                <a:srgbClr val="00279F">
                  <a:gamma/>
                  <a:shade val="46275"/>
                  <a:invGamma/>
                </a:srgbClr>
              </a:gs>
              <a:gs pos="100000">
                <a:srgbClr val="00279F"/>
              </a:gs>
            </a:gsLst>
            <a:lin ang="0" scaled="1"/>
          </a:gra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8300" y="974725"/>
            <a:ext cx="4459288" cy="1470025"/>
          </a:xfrm>
          <a:ln w="9525"/>
        </p:spPr>
        <p:txBody>
          <a:bodyPr lIns="91440" tIns="45720" rIns="91440" bIns="45720" anchor="ctr"/>
          <a:lstStyle>
            <a:lvl1pPr>
              <a:lnSpc>
                <a:spcPts val="4200"/>
              </a:lnSpc>
              <a:tabLst>
                <a:tab pos="2174875" algn="l"/>
              </a:tabLst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9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2425" y="2654300"/>
            <a:ext cx="4675188" cy="1752600"/>
          </a:xfrm>
          <a:ln w="9525"/>
        </p:spPr>
        <p:txBody>
          <a:bodyPr lIns="91440" tIns="45720" rIns="91440" bIns="45720"/>
          <a:lstStyle>
            <a:lvl1pPr marL="0" indent="0">
              <a:lnSpc>
                <a:spcPts val="3800"/>
              </a:lnSpc>
              <a:buFontTx/>
              <a:buNone/>
              <a:defRPr sz="3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786430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8441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938464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2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2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9602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8536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6283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23577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108957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4577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69A556-AF28-417C-968E-D8E61E5E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406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2998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73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73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8097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22375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223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1509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2741445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2305400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473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8567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222375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2237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9309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62950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58913"/>
            <a:ext cx="4133850" cy="4719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458913"/>
            <a:ext cx="4133850" cy="4719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67500"/>
            <a:ext cx="2133600" cy="1905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F2128E1-FD8D-4BBA-AC53-5F1049ACDFAB}" type="slidenum">
              <a:rPr lang="en-US" sz="9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3056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6544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7BB1F6-3F85-4FB5-B43B-56784AC64D12}" type="slidenum">
              <a:rPr lang="ru-RU" sz="900">
                <a:solidFill>
                  <a:srgbClr val="FFFFFF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18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B4F0D3-A97F-466D-B4E7-0EDE1F295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5829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97EBF-5A4D-41EB-BCC8-F57D821B42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88322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254E-2BE1-447B-9B22-4A98C085E8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1478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21220-E608-48FE-B389-B66775566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1728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917-3C9D-47BA-8D1C-7B52D83AD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121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0719-6D0B-40BC-AD85-E4C43CCA9B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4782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7658F-9DAF-49AD-AF05-77622E203D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300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8FE7-A4E0-4473-B281-674E990CBE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9689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F24B-D425-4960-88F9-0AE885411E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1731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B6B8-6CA7-4A2A-91CC-F6A9C99347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5260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F62D-E2B5-4822-9BB2-807CCB044C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61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6A9F99-A94C-4F43-A9FD-4F739637C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7706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22BB-649B-4B2D-A1EA-A0F27E5B83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3567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62F6FF-4737-434D-8900-8856EAB14C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557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C6FCC5-41AC-48C4-8698-7DF81357E7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4178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61B36-8107-40B3-A33C-134B369ED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0133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2381FE-9556-44F4-974F-63FFAA23A2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433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D02A7-00CB-4537-8934-6251A15686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431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EB8BF-8D17-448E-9CCA-A5534041B3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7809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97EBF-5A4D-41EB-BCC8-F57D821B42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086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254E-2BE1-447B-9B22-4A98C085E8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6786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21220-E608-48FE-B389-B66775566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30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84789-EEDA-482E-B603-21378A0F3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8807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917-3C9D-47BA-8D1C-7B52D83AD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0090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0719-6D0B-40BC-AD85-E4C43CCA9B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31294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7658F-9DAF-49AD-AF05-77622E203D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9393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8FE7-A4E0-4473-B281-674E990CBE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5698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F24B-D425-4960-88F9-0AE885411E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46267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B6B8-6CA7-4A2A-91CC-F6A9C99347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3930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F62D-E2B5-4822-9BB2-807CCB044C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6768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22BB-649B-4B2D-A1EA-A0F27E5B83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90805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62F6FF-4737-434D-8900-8856EAB14C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7315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C6FCC5-41AC-48C4-8698-7DF81357E7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45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D81F7C-6326-49F0-9552-1FEDD1D6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8322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61B36-8107-40B3-A33C-134B369ED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4339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2381FE-9556-44F4-974F-63FFAA23A2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4138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D02A7-00CB-4537-8934-6251A15686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216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EB8BF-8D17-448E-9CCA-A5534041B3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728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97EBF-5A4D-41EB-BCC8-F57D821B42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101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254E-2BE1-447B-9B22-4A98C085E8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965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21220-E608-48FE-B389-B66775566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4359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917-3C9D-47BA-8D1C-7B52D83AD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0532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0719-6D0B-40BC-AD85-E4C43CCA9B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8802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7658F-9DAF-49AD-AF05-77622E203D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08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FA1C9A-86F7-4DAB-8F65-D3DDA743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1236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8FE7-A4E0-4473-B281-674E990CBE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2846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F24B-D425-4960-88F9-0AE885411E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9337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B6B8-6CA7-4A2A-91CC-F6A9C99347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6953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F62D-E2B5-4822-9BB2-807CCB044C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617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22BB-649B-4B2D-A1EA-A0F27E5B83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466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62F6FF-4737-434D-8900-8856EAB14C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9272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C6FCC5-41AC-48C4-8698-7DF81357E7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4793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61B36-8107-40B3-A33C-134B369ED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1964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2381FE-9556-44F4-974F-63FFAA23A2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2504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D02A7-00CB-4537-8934-6251A15686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96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AAF3A0-9547-4983-BA64-AF39D4AB4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3549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EB8BF-8D17-448E-9CCA-A5534041B3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320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97EBF-5A4D-41EB-BCC8-F57D821B42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824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254E-2BE1-447B-9B22-4A98C085E8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341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21220-E608-48FE-B389-B66775566B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8960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917-3C9D-47BA-8D1C-7B52D83AD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6240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0719-6D0B-40BC-AD85-E4C43CCA9B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388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7658F-9DAF-49AD-AF05-77622E203D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0087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8FE7-A4E0-4473-B281-674E990CBE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0098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F24B-D425-4960-88F9-0AE885411E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4052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EB6B8-6CA7-4A2A-91CC-F6A9C99347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54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F61A16-7A95-4D5C-841C-C2F79D0B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0506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F62D-E2B5-4822-9BB2-807CCB044C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9957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22BB-649B-4B2D-A1EA-A0F27E5B83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7454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62F6FF-4737-434D-8900-8856EAB14C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0567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C6FCC5-41AC-48C4-8698-7DF81357E7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03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61B36-8107-40B3-A33C-134B369ED0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7706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2381FE-9556-44F4-974F-63FFAA23A2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7721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D02A7-00CB-4537-8934-6251A15686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201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EB8BF-8D17-448E-9CCA-A5534041B3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743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2FEE72-78F8-4547-B456-92E96A31B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208762"/>
      </p:ext>
    </p:extLst>
  </p:cSld>
  <p:clrMapOvr>
    <a:masterClrMapping/>
  </p:clrMapOvr>
  <p:transition spd="slow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CE3546-93C4-4E86-9AA2-67B3FCD5D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61257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2B0237-EB1F-4A5E-BC93-D60A7A5ED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0730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9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0D14FD0-BC93-4BE7-BF8F-DCBFFB4E4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921596"/>
      </p:ext>
    </p:extLst>
  </p:cSld>
  <p:clrMapOvr>
    <a:masterClrMapping/>
  </p:clrMapOvr>
  <p:transition spd="slow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ECE16B-F50B-4BCE-B6C7-6DD052717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90738"/>
      </p:ext>
    </p:extLst>
  </p:cSld>
  <p:clrMapOvr>
    <a:masterClrMapping/>
  </p:clrMapOvr>
  <p:transition spd="slow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7C5C2A-433A-4259-97C8-28D0E64DF6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132576"/>
      </p:ext>
    </p:extLst>
  </p:cSld>
  <p:clrMapOvr>
    <a:masterClrMapping/>
  </p:clrMapOvr>
  <p:transition spd="slow"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D61215-C179-4AA9-BD70-1CF0B55C0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500748"/>
      </p:ext>
    </p:extLst>
  </p:cSld>
  <p:clrMapOvr>
    <a:masterClrMapping/>
  </p:clrMapOvr>
  <p:transition spd="slow"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87335"/>
      </p:ext>
    </p:extLst>
  </p:cSld>
  <p:clrMapOvr>
    <a:masterClrMapping/>
  </p:clrMapOvr>
  <p:transition spd="slow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849AB-C181-4B8F-ABEF-5F594154B1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922094"/>
      </p:ext>
    </p:extLst>
  </p:cSld>
  <p:clrMapOvr>
    <a:masterClrMapping/>
  </p:clrMapOvr>
  <p:transition spd="slow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978FD3F-7A05-4458-809E-D836C499B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196128"/>
      </p:ext>
    </p:extLst>
  </p:cSld>
  <p:clrMapOvr>
    <a:masterClrMapping/>
  </p:clrMapOvr>
  <p:transition spd="slow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B9EAF8-9EBE-4A47-82C9-07B1C4CDB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150048"/>
      </p:ext>
    </p:extLst>
  </p:cSld>
  <p:clrMapOvr>
    <a:masterClrMapping/>
  </p:clrMapOvr>
  <p:transition spd="slow"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6C9906-93E2-42DD-AB17-08FC40654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382016"/>
      </p:ext>
    </p:extLst>
  </p:cSld>
  <p:clrMapOvr>
    <a:masterClrMapping/>
  </p:clrMapOvr>
  <p:transition spd="slow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5967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6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DE8228-8EB8-475D-B5B3-4F858ED93992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A17E85-BA40-4A76-A871-989845E80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07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6480720" cy="838200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51520" y="1268767"/>
            <a:ext cx="864096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24706"/>
            <a:ext cx="2133600" cy="3333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A89D521-AF7F-F040-873A-91E81885B196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4706"/>
            <a:ext cx="2859088" cy="333375"/>
          </a:xfrm>
        </p:spPr>
        <p:txBody>
          <a:bodyPr/>
          <a:lstStyle>
            <a:lvl1pPr algn="l">
              <a:defRPr sz="110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24706"/>
            <a:ext cx="2133600" cy="33337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19447C-3D0D-4B8B-8217-0999B33CD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72725"/>
      </p:ext>
    </p:extLst>
  </p:cSld>
  <p:clrMapOvr>
    <a:masterClrMapping/>
  </p:clrMapOvr>
  <p:transition spd="slow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6389444"/>
      </p:ext>
    </p:extLst>
  </p:cSld>
  <p:clrMapOvr>
    <a:masterClrMapping/>
  </p:clrMapOvr>
  <p:transition spd="slow"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57860"/>
      </p:ext>
    </p:extLst>
  </p:cSld>
  <p:clrMapOvr>
    <a:masterClrMapping/>
  </p:clrMapOvr>
  <p:transition spd="slow"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72902"/>
      </p:ext>
    </p:extLst>
  </p:cSld>
  <p:clrMapOvr>
    <a:masterClrMapping/>
  </p:clrMapOvr>
  <p:transition spd="slow"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18862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5135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1197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87173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2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4290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49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2606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9111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28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9080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4313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914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403161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2288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7681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7302-C822-4C0B-A02B-689764D04B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475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C9E5-AF38-4C44-B83D-66CF3F3102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83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0740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4067-36B7-43B6-A73A-8B7224F08B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20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2B88-1F2D-4CF8-964D-BD614C0D82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118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C520D-A8AC-449F-87CD-A4803D59E7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3442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601E-E46D-4CAC-823F-C7DC86BAE2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5518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F1FC5-DF69-40D0-A813-19AC13C38E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9066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C5AE-CEB6-40F1-A0A6-108EB0745FD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0825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7BFC-CC1E-4B00-AF4F-F12A06ED15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8588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3640-A586-42E7-8831-F41F4C51C8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6057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4C41-E0FC-4D94-B677-60EE2393ED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8622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4BD5-4EF4-4804-BBE4-E976E75289C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08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4194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87BF3-35AB-43FA-8E18-A959ADA31C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3825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6300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8445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4599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780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1405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2256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2571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5021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8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10016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59344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8743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6687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1"/>
            <a:ext cx="8416800" cy="310659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1140867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52747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82721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10464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8617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08676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00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97659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2082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61086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4647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9160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65938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3872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80929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5781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8530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85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473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8513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558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261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39803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4754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1331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9960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93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4294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72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2661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A9067-DE46-4BDC-8840-ABEF20E1C291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3931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5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03767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6242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5346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A5E9C7-D128-4AF2-A6DF-B5ACF8C10540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BDC42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B9F034-DE0E-42D1-8825-B8E43392E7AF}" type="slidenum">
              <a:rPr lang="en-US">
                <a:solidFill>
                  <a:srgbClr val="8BDC4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BD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29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4663-5C03-417E-9CC7-57B6A19B994C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DE6A-7500-4C4F-97CB-EB295774C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122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DC5C-D17B-445C-A1F1-CC357F6D26C8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B6F858-4CE0-475B-A6B1-A71C37FBC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BA8A1E-6C0A-4308-856D-181B94804F05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EE2346-4E27-4000-9CFB-D17F43158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7082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41EB51-F408-40E4-B02B-4BA555581733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784729-59CD-4A92-A1FF-C7D32AE9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688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E286-D5A7-447E-AC1B-1B7AE4E9B387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4D06-31BE-404F-91D7-46E779D1A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0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801E58-ADE1-477E-85A4-335F570D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7167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D276-6353-4352-95F5-74ECDBE32A75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D4DA7-BDEF-49D6-B5C7-FE2A71AADC0C}" type="slidenum">
              <a:rPr lang="en-US">
                <a:solidFill>
                  <a:srgbClr val="30932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195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B32B-4BCE-401C-AA9B-62A2D8ED0631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0AF4-0E2E-4F59-BF66-923BEC746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6651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0B85CD-F14E-42AA-BA70-6246FC652852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7C5B6EB-6853-4D52-97FF-49F8313DE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8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3545-80EC-4043-B46B-37F91A75852E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AA94-AE25-4ED5-A94E-8B86D7C0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6191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F1A7-3A4A-46F7-A030-A1BB800E2499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6570-58AF-4501-95BA-BE9FBCB0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6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6046-3126-4F82-8019-F7FF5A05C62A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3671E96-35AE-4317-A203-D460643A4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494347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89A4-B7D0-4E70-93AE-CCE7C7B58791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2BB2F2-E489-4D26-877F-DC8B21BC5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79553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BA67-4018-4850-87DD-DEA1A4C3C79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BD1EF3F-25F8-43A6-8566-53F430333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77953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D0D5-9E74-4C85-B985-3A124A71938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16CAD61-5164-4E81-985D-8C9B2D103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3347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8552-8C98-412B-89C3-E829DD3FE4B4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07C06A-3CA2-4DD5-80F7-63AFA66020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588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094D20-7995-45B1-819A-CDBEC5D7B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8680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9B8D-61F2-4BED-A5C7-71DB2B8038A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5C3CFD-0EA7-4E06-BC0E-CFA1D8279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70423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9EDC-FB41-4410-A633-5560E268E2BF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91AA66-6425-488D-B408-ADEA0B345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51963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E23D-12E6-4FBD-9469-4A97C34608A2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AA71160-31AA-4A9B-A0BC-3563D5A05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55065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0258-1DC6-4C69-9E02-0D4A615CDBC4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78248AA-E812-4B80-BEA9-4BDCF41CA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91294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4885-82C1-4F7A-A55E-097A96D5C1A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EF5621-C202-4045-BA97-F67F204A2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091380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3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6642-3A4B-4708-882C-C3A8FB5E1218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4F75096-2CEF-4BCE-A063-B4C343F245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22877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088" y="6462713"/>
            <a:ext cx="395287" cy="215900"/>
          </a:xfrm>
        </p:spPr>
        <p:txBody>
          <a:bodyPr lIns="0" tIns="0" rIns="0" bIns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prstClr val="black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6818122-B458-4391-9715-866CF1488EF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86695037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0"/>
            <a:ext cx="8416800" cy="310658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857785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04384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809B719-63B0-4D07-B380-AD3F5E081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63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D83B-17D4-4B74-B691-246935ABC47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687C-EFD1-493E-BD32-E0AAB012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6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3F84141-CC46-4E5B-A10C-C507A4A9BE8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66EC86-3CA4-49BE-81F6-6C7C59D3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3943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7399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400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650077-D969-450E-A8DC-810E6C14F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691472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B22D54-C393-4B68-9330-4D0D1D7C1A0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040C2C0-5A86-4823-9208-100273E98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67479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F5111C4-5D73-4ACE-B230-C5E3B05B6EA8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B546295-0799-4F49-BF22-703E940F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0697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004EA9C-7926-44FD-89A3-96AA2D8FA84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62E9ECC-9590-4B19-8E63-E11D864CF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7329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E6BE3C0-4B74-46A5-8572-C22F95244F2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5BE449A-2B0D-4AF7-8223-5CC0DADF8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4633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A777A08-BBC7-4B9B-9A4C-F26EB53975A8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A945E84-ED29-462D-9ADA-2E3A67C33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8140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1C179C4-29E5-4E3E-95FD-B2403AEAC46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02A7F5-3765-4E3A-853C-27F95C7CB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0636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6786C63-AEB3-423F-AD4C-8DE9F46FCC0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5D5D355-5306-4012-BFFB-34D6BEE1B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3071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E68445-D10A-420A-BE68-28384E580B4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BE2B6C8-9637-4C57-B5EF-71CF724AB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06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F0E3D0-332F-4CFD-8E29-1102676CF8A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F49E36-B1E4-4645-A4C8-3BDC61C33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0989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4261DE-E972-4DEC-9685-6B81FFCBC172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0FCCD9-C8F4-40BA-AA07-A3641C84E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9468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CA80698-B1CC-4D65-8B13-B1A319DCDB7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1C610B-B9DF-43F5-A9E7-6858058E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09454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85DC563-6F04-40FB-8C96-8EAFED472A23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0DB8B2D-277E-44B2-84A4-3E14BC32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1812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07449B-216B-49DC-B02A-E2408A483BE3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6214149-EF22-45C6-8B85-7276FA27A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1952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076587-F109-491C-842C-2876CB483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0738853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28650" y="6176989"/>
            <a:ext cx="7886700" cy="6810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400" b="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662632"/>
      </p:ext>
    </p:extLst>
  </p:cSld>
  <p:clrMapOvr>
    <a:masterClrMapping/>
  </p:clrMapOvr>
  <p:transition spd="slow">
    <p:fade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B2C9-1415-40C0-9CC9-FB5D28E5EF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E0D6-9780-410C-BE8D-9EA6D56A3D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5987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088F-F647-4E0F-911D-973BB7508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60B6-4901-42CE-BB86-E89C61E5E7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194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918A-E019-4E4C-A999-25927E0971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AAF0-9E92-414C-82D5-FA712B71BF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5263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63C0-A497-4671-AF8B-67A73CEB57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ED66-1E99-446B-823B-0BCD1CA4C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75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E8431D6-2AA5-449A-B8A4-534EB6255C88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528F83-65CB-4E6B-B933-E803FF093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76770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0E57-EB4C-4395-929B-B46AEA9EB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CBAF-71FC-428B-89FE-3B504D72B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3029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28E0-0B15-414C-93A1-8E45AD9D2E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E34E-78F1-4B16-BAD7-45B792B6A6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417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4235-6D45-44DA-83E7-AE7495D1E0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CB23-90B9-438C-8EAA-7FF7E7A82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9161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3A3F-76C0-4B96-B6FF-119EF1290B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1A40-9C3A-434C-89E3-5C8ADE524D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37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ED48-7309-448B-9EF7-605B1E428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80BB-EBDD-41B4-ADFD-5EDA0A72E6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19413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225B-3C34-48EE-928B-F0BA7956C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FD34-0684-4AB8-947F-DCC2E826A9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8555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83D3-0BA1-4B63-AD7A-65A178CEE6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CBF7-DDAE-4021-A57B-830D82FEE2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11175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B2C9-1415-40C0-9CC9-FB5D28E5EF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E0D6-9780-410C-BE8D-9EA6D56A3D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783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088F-F647-4E0F-911D-973BB7508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60B6-4901-42CE-BB86-E89C61E5E7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3050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918A-E019-4E4C-A999-25927E0971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AAF0-9E92-414C-82D5-FA712B71BF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5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BC594E0-7F34-4FEB-BAEB-BEB14821E7F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9F7EA9-67C5-435F-9174-1440BFFBD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88828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63C0-A497-4671-AF8B-67A73CEB57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ED66-1E99-446B-823B-0BCD1CA4C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25486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0E57-EB4C-4395-929B-B46AEA9EBE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CBAF-71FC-428B-89FE-3B504D72B8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341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28E0-0B15-414C-93A1-8E45AD9D2E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E34E-78F1-4B16-BAD7-45B792B6A6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32222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4235-6D45-44DA-83E7-AE7495D1E0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CB23-90B9-438C-8EAA-7FF7E7A82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9048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3A3F-76C0-4B96-B6FF-119EF1290B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1A40-9C3A-434C-89E3-5C8ADE524D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52796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ED48-7309-448B-9EF7-605B1E428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80BB-EBDD-41B4-ADFD-5EDA0A72E6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9535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225B-3C34-48EE-928B-F0BA7956C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FD34-0684-4AB8-947F-DCC2E826A9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3042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83D3-0BA1-4B63-AD7A-65A178CEE6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CBF7-DDAE-4021-A57B-830D82FEE2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21056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FFBB-EC6C-4527-9D70-D87EDE34C4E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BF46-0E63-42C0-928C-DA1E8CB6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9601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3E92-4AD3-490E-83E1-526E1C33FAC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E499-2978-49BE-9F5B-7AC998A6B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0976EF-F320-4824-A17B-720B39EC616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6BF781-5307-4B26-AAC7-64E74B3C9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065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05CF-8260-4136-AF1B-015D9593F03E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0820-81A1-419D-BE0A-BC8B908FA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474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B95E-B784-4C75-856B-B254917B27F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B17D-BBDB-4119-BF23-DF3ECAB7E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03948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5E89-A82B-470F-B6F5-5FF68379BA1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DC31-E0F9-4E71-B7FF-4D8A4EFBD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33698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3A65-D882-4150-8D22-0AB6385835DE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7DCA-FF1A-4AAC-9559-56BA7B6E7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8864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0AFD-3FC2-4C0D-8D4F-894516742D44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7EDC-1200-45FB-9707-A03D182C2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402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5868-9012-4E90-A868-98EEA55B249C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A725-3AD6-417C-9491-95ECD025E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9455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54D1-78B3-40EA-ABA2-21B0A2780D93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AC0F-A662-4C52-A914-E04D9EDDA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7480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65CF-C9B1-44B0-A815-A19B5B397DAA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D755-D240-4001-BFEC-8D7F3C3D8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30836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A5A7-E3DD-490C-A82E-CCC630F1573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9F1E-0DDC-406F-A501-68C704DE4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51740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632700" y="6642100"/>
            <a:ext cx="1511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" smtClean="0">
                <a:solidFill>
                  <a:prstClr val="black"/>
                </a:solidFill>
                <a:cs typeface="Arial" pitchFamily="34" charset="0"/>
              </a:rPr>
              <a:t>PUL_</a:t>
            </a:r>
            <a:r>
              <a:rPr lang="ru-RU" altLang="ru-RU" sz="800" smtClean="0">
                <a:solidFill>
                  <a:prstClr val="black"/>
                </a:solidFill>
                <a:cs typeface="Arial" pitchFamily="34" charset="0"/>
              </a:rPr>
              <a:t>397</a:t>
            </a:r>
            <a:r>
              <a:rPr lang="en-US" altLang="ru-RU" sz="80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800" smtClean="0">
                <a:solidFill>
                  <a:prstClr val="black"/>
                </a:solidFill>
                <a:cs typeface="Arial" pitchFamily="34" charset="0"/>
              </a:rPr>
              <a:t>803</a:t>
            </a:r>
            <a:r>
              <a:rPr lang="en-US" altLang="ru-RU" sz="80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sz="800" smtClean="0">
                <a:solidFill>
                  <a:prstClr val="black"/>
                </a:solidFill>
                <a:cs typeface="Arial" pitchFamily="34" charset="0"/>
              </a:rPr>
              <a:t>011</a:t>
            </a:r>
            <a:r>
              <a:rPr lang="en-US" altLang="ru-RU" sz="800" smtClean="0">
                <a:solidFill>
                  <a:prstClr val="black"/>
                </a:solidFill>
                <a:cs typeface="Arial" pitchFamily="34" charset="0"/>
              </a:rPr>
              <a:t>_</a:t>
            </a:r>
            <a:r>
              <a:rPr lang="ru-RU" altLang="ru-RU" sz="800" smtClean="0">
                <a:solidFill>
                  <a:prstClr val="black"/>
                </a:solidFill>
                <a:cs typeface="Arial" pitchFamily="34" charset="0"/>
              </a:rPr>
              <a:t>01/10/14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9B9B-F1B5-40D7-97DA-6F8A0444993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9424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A48B787-5E2E-43CE-A12D-406DC9FE8C9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EA42F4-386E-4626-ABD9-37613C556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10097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3" y="192000"/>
            <a:ext cx="8765651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088" y="6462713"/>
            <a:ext cx="395287" cy="215900"/>
          </a:xfrm>
        </p:spPr>
        <p:txBody>
          <a:bodyPr lIns="0" tIns="0" rIns="0" bIns="0" anchor="t" anchorCtr="0"/>
          <a:lstStyle>
            <a:lvl1pPr algn="l">
              <a:defRPr sz="8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EF790C-1A21-4712-817F-81C677159C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264844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-136525" y="-136525"/>
            <a:ext cx="9417050" cy="7131050"/>
            <a:chOff x="-137160" y="-137160"/>
            <a:chExt cx="9418320" cy="7132320"/>
          </a:xfrm>
        </p:grpSpPr>
        <p:cxnSp>
          <p:nvCxnSpPr>
            <p:cNvPr id="7" name="Straight Connector 21"/>
            <p:cNvCxnSpPr/>
            <p:nvPr userDrawn="1"/>
          </p:nvCxnSpPr>
          <p:spPr>
            <a:xfrm flipV="1">
              <a:off x="1509300" y="-137160"/>
              <a:ext cx="0" cy="92091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2"/>
            <p:cNvCxnSpPr/>
            <p:nvPr userDrawn="1"/>
          </p:nvCxnSpPr>
          <p:spPr>
            <a:xfrm flipV="1">
              <a:off x="8458724" y="-137160"/>
              <a:ext cx="0" cy="92091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/>
            <p:cNvCxnSpPr/>
            <p:nvPr userDrawn="1"/>
          </p:nvCxnSpPr>
          <p:spPr>
            <a:xfrm flipV="1">
              <a:off x="1509300" y="6903069"/>
              <a:ext cx="0" cy="92091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6"/>
            <p:cNvCxnSpPr/>
            <p:nvPr userDrawn="1"/>
          </p:nvCxnSpPr>
          <p:spPr>
            <a:xfrm flipV="1">
              <a:off x="8458724" y="6903069"/>
              <a:ext cx="0" cy="92091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7"/>
            <p:cNvCxnSpPr/>
            <p:nvPr userDrawn="1"/>
          </p:nvCxnSpPr>
          <p:spPr>
            <a:xfrm flipV="1">
              <a:off x="1966562" y="-137160"/>
              <a:ext cx="0" cy="92091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8"/>
            <p:cNvCxnSpPr/>
            <p:nvPr userDrawn="1"/>
          </p:nvCxnSpPr>
          <p:spPr>
            <a:xfrm flipV="1">
              <a:off x="1966562" y="6903069"/>
              <a:ext cx="0" cy="92091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9"/>
            <p:cNvCxnSpPr/>
            <p:nvPr userDrawn="1"/>
          </p:nvCxnSpPr>
          <p:spPr>
            <a:xfrm>
              <a:off x="9189073" y="1691966"/>
              <a:ext cx="92087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0"/>
            <p:cNvCxnSpPr/>
            <p:nvPr userDrawn="1"/>
          </p:nvCxnSpPr>
          <p:spPr>
            <a:xfrm>
              <a:off x="-137160" y="1691966"/>
              <a:ext cx="92087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1"/>
            <p:cNvCxnSpPr/>
            <p:nvPr userDrawn="1"/>
          </p:nvCxnSpPr>
          <p:spPr>
            <a:xfrm>
              <a:off x="9189073" y="913952"/>
              <a:ext cx="92087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2"/>
            <p:cNvCxnSpPr/>
            <p:nvPr userDrawn="1"/>
          </p:nvCxnSpPr>
          <p:spPr>
            <a:xfrm>
              <a:off x="-137160" y="913952"/>
              <a:ext cx="92087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6265863"/>
            <a:ext cx="16462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bIns="91440" anchor="ctr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1666219"/>
      </p:ext>
    </p:extLst>
  </p:cSld>
  <p:clrMapOvr>
    <a:masterClrMapping/>
  </p:clrMapOvr>
  <p:hf hdr="0" dt="0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1C380D22-CD5F-498E-B881-8606C7C18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CEBAC40-30D4-4CC9-92C5-851D7C68A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98110"/>
      </p:ext>
    </p:extLst>
  </p:cSld>
  <p:clrMapOvr>
    <a:masterClrMapping/>
  </p:clrMapOvr>
  <p:transition spd="slow">
    <p:fade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ти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9C952022-9445-4151-9CB5-523F62C84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85A7E09-62C3-4CEE-A9E5-0AB3F40678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673101"/>
      </p:ext>
    </p:extLst>
  </p:cSld>
  <p:clrMapOvr>
    <a:masterClrMapping/>
  </p:clrMapOvr>
  <p:transition spd="slow">
    <p:fade/>
  </p:transition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61948F93-BD84-4099-8A73-833F22223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7F9FDDF-268E-4777-83F4-3CB3B6FBF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693917"/>
      </p:ext>
    </p:extLst>
  </p:cSld>
  <p:clrMapOvr>
    <a:masterClrMapping/>
  </p:clrMapOvr>
  <p:transition spd="slow">
    <p:fade/>
  </p:transition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6">
            <a:extLst>
              <a:ext uri="{FF2B5EF4-FFF2-40B4-BE49-F238E27FC236}">
                <a16:creationId xmlns="" xmlns:a16="http://schemas.microsoft.com/office/drawing/2014/main" id="{41DB5876-DC5E-4433-8D0A-D1730A81C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D143285-D0B2-4D1F-834C-7F2BD4DCA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744623"/>
      </p:ext>
    </p:extLst>
  </p:cSld>
  <p:clrMapOvr>
    <a:masterClrMapping/>
  </p:clrMapOvr>
  <p:transition spd="slow">
    <p:fade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8">
            <a:extLst>
              <a:ext uri="{FF2B5EF4-FFF2-40B4-BE49-F238E27FC236}">
                <a16:creationId xmlns="" xmlns:a16="http://schemas.microsoft.com/office/drawing/2014/main" id="{59B3F804-6CB3-4C8F-A0D1-67FDC4A5C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6296902-5243-41BC-ACD9-4032F89B14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814474"/>
      </p:ext>
    </p:extLst>
  </p:cSld>
  <p:clrMapOvr>
    <a:masterClrMapping/>
  </p:clrMapOvr>
  <p:transition spd="slow">
    <p:fade/>
  </p:transition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0CDB9C3D-8099-43A5-B012-1DFCAA1F5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0B8FA5-18C9-48F4-819F-E3FB72F2C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444784"/>
      </p:ext>
    </p:extLst>
  </p:cSld>
  <p:clrMapOvr>
    <a:masterClrMapping/>
  </p:clrMapOvr>
  <p:transition spd="slow">
    <p:fade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>
            <a:extLst>
              <a:ext uri="{FF2B5EF4-FFF2-40B4-BE49-F238E27FC236}">
                <a16:creationId xmlns="" xmlns:a16="http://schemas.microsoft.com/office/drawing/2014/main" id="{AC59557A-D274-41FB-B9C9-C768A097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65053"/>
      </p:ext>
    </p:extLst>
  </p:cSld>
  <p:clrMapOvr>
    <a:masterClrMapping/>
  </p:clrMapOvr>
  <p:transition spd="slow">
    <p:fade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00">
                <a:latin typeface="Myriad Pro" panose="020B0503030403020204" pitchFamily="34" charset="0"/>
              </a:defRPr>
            </a:lvl1pPr>
            <a:lvl2pPr>
              <a:defRPr sz="26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>
            <a:extLst>
              <a:ext uri="{FF2B5EF4-FFF2-40B4-BE49-F238E27FC236}">
                <a16:creationId xmlns="" xmlns:a16="http://schemas.microsoft.com/office/drawing/2014/main" id="{5C899443-5722-4A96-AA06-7B05A07F3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2584C76-16E3-4A4C-807E-C1AEF6B594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376505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33BD4F-31D2-4048-9849-21F534830BD1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CD1D944-2886-4DFC-89BC-904CB7631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91201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6">
            <a:extLst>
              <a:ext uri="{FF2B5EF4-FFF2-40B4-BE49-F238E27FC236}">
                <a16:creationId xmlns="" xmlns:a16="http://schemas.microsoft.com/office/drawing/2014/main" id="{6B861C6A-C6AE-4CD5-A1BE-746748C8E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880D0D8-9A07-443B-9391-C47CFEC1F7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119989"/>
      </p:ext>
    </p:extLst>
  </p:cSld>
  <p:clrMapOvr>
    <a:masterClrMapping/>
  </p:clrMapOvr>
  <p:transition spd="slow">
    <p:fade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DC41577A-628F-4849-82F9-A7EE0EC7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1C36CC1-0ED8-4278-9354-CD6A96A24E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488592"/>
      </p:ext>
    </p:extLst>
  </p:cSld>
  <p:clrMapOvr>
    <a:masterClrMapping/>
  </p:clrMapOvr>
  <p:transition spd="slow">
    <p:fade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 sz="2600"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DFFA232E-9EE6-4AFB-8359-CACE21EC7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D6BB79-E923-4731-8F82-628223D54B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416137"/>
      </p:ext>
    </p:extLst>
  </p:cSld>
  <p:clrMapOvr>
    <a:masterClrMapping/>
  </p:clrMapOvr>
  <p:transition spd="slow">
    <p:fade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0"/>
            <a:ext cx="8416800" cy="310658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414280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4C8F28A6-22C6-4B7C-B88F-88AC9A4E4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68585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3" y="192000"/>
            <a:ext cx="8765651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B45C980-2325-4A7F-B118-8DBABA9F24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19088" y="6462713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9F08E1D-4889-4437-8746-B90D5B6E6959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2172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="" xmlns:a16="http://schemas.microsoft.com/office/drawing/2014/main" id="{E968003C-2CF7-49AB-B85A-A8AB14A3C4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2" y="1552684"/>
            <a:ext cx="7023713" cy="4229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9D3DF29-13E3-4239-B467-724378A5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088" y="6462713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9F2CC5E-0DF4-43CB-A2E3-F623DAADA11D}" type="slidenum">
              <a:rPr lang="en-US" altLang="ru-RU">
                <a:solidFill>
                  <a:prstClr val="black"/>
                </a:solidFill>
              </a:rPr>
              <a:pPr/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7990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9FD4DBEE-9FAE-4BD1-9585-212A4F26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34009"/>
      </p:ext>
    </p:extLst>
  </p:cSld>
  <p:clrMapOvr>
    <a:masterClrMapping/>
  </p:clrMapOvr>
  <p:transition spd="slow">
    <p:fade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7B3F3332-D7C5-4BD7-BA00-A7984E6C4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160973"/>
      </p:ext>
    </p:extLst>
  </p:cSld>
  <p:clrMapOvr>
    <a:masterClrMapping/>
  </p:clrMapOvr>
  <p:transition spd="slow">
    <p:fade/>
  </p:transition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68180C34-51CF-446F-B410-E72491711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63115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9A23632-4F78-437B-88A2-D276C88DAC0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9F9DD7-0214-4BAC-9306-1D4D2F2EB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83962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52F9190A-578F-44B1-8FE8-60A9BB390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30917"/>
      </p:ext>
    </p:extLst>
  </p:cSld>
  <p:clrMapOvr>
    <a:masterClrMapping/>
  </p:clrMapOvr>
  <p:transition spd="slow">
    <p:fade/>
  </p:transition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1" y="1315390"/>
            <a:ext cx="8280540" cy="4229521"/>
          </a:xfrm>
          <a:prstGeom prst="rect">
            <a:avLst/>
          </a:prstGeom>
        </p:spPr>
        <p:txBody>
          <a:bodyPr/>
          <a:lstStyle>
            <a:lvl1pPr marL="457189" indent="-457189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/>
            </a:lvl2pPr>
            <a:lvl3pPr marL="1676358" indent="-457189">
              <a:buFont typeface="Arial" panose="020B0604020202020204" pitchFamily="34" charset="0"/>
              <a:buChar char="–"/>
              <a:defRPr sz="2133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22000"/>
            <a:ext cx="7981950" cy="336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67"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EAA0DA6-BFB5-42A7-8206-70AF96F97E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B4513AA1-183A-4087-909C-8768B0800280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9216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1" y="1315390"/>
            <a:ext cx="8280540" cy="4229521"/>
          </a:xfrm>
          <a:prstGeom prst="rect">
            <a:avLst/>
          </a:prstGeom>
        </p:spPr>
        <p:txBody>
          <a:bodyPr/>
          <a:lstStyle>
            <a:lvl1pPr marL="457189" indent="-457189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22000"/>
            <a:ext cx="7981950" cy="336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67"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716915E-8217-4837-8007-3106F3B4CC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17500" y="6462713"/>
            <a:ext cx="396875" cy="215900"/>
          </a:xfrm>
        </p:spPr>
        <p:txBody>
          <a:bodyPr lIns="0" tIns="0" rIns="0" bIns="0" anchor="t"/>
          <a:lstStyle>
            <a:lvl1pPr algn="l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4DE6223-C8C1-48B9-86E2-4D6D0B6C85CD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19884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1" y="1315390"/>
            <a:ext cx="8280540" cy="4229521"/>
          </a:xfrm>
          <a:prstGeom prst="rect">
            <a:avLst/>
          </a:prstGeom>
        </p:spPr>
        <p:txBody>
          <a:bodyPr/>
          <a:lstStyle>
            <a:lvl1pPr marL="457189" indent="-457189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22000"/>
            <a:ext cx="7981950" cy="336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67"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7455F86-B71A-4171-9AA3-51689ADA72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17500" y="6462713"/>
            <a:ext cx="396875" cy="215900"/>
          </a:xfrm>
        </p:spPr>
        <p:txBody>
          <a:bodyPr lIns="0" tIns="0" rIns="0" bIns="0" anchor="t"/>
          <a:lstStyle>
            <a:lvl1pPr algn="l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3F25536-4878-4E47-AF95-1742EC13F7B8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67789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639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DDD6-403B-4D3D-8982-7C9324624B2D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F1EF-5EA5-49CC-A893-158A36947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35034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4FB8-E21D-43B6-B95D-EA39DE8BE7F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CC60-53EB-4F06-AF99-D71AC1DA6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08418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9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E8F0-7837-48E4-873D-66CECB91CF7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7B81-ABCB-4A4D-8571-D6600C42E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797463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412F-64CA-4375-B994-3A28D73380A3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9975F-AA6D-4E97-978A-9CB59CE0F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44880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F4FB-347F-43D1-8DC4-EC54F6026227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F702-85EF-4A4B-8323-ABB13C63E6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931662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F0F6-22D3-495D-B010-050E569DE528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F0557-16BB-453F-85D0-69551ED79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041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715095-CF0E-4248-A1A9-F3598F1DE96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7FB952-B830-462A-8A76-1D5784555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49073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9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26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1D43-AFFF-4FAA-9245-400036AE8632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35F0B-16B6-47F9-9D63-BEC98EF56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457983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6888-E6CF-410B-BACA-C8DDDDD34780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EB7C3-9790-4224-96B0-B04A389F82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262997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2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78AC-CAC5-437C-BAC5-3B931F4BDE0E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EAC4-F436-4921-9192-26E68BDC4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175711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C837-A55D-4B68-9B4A-6C2AD5DBCAF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760B-E935-4FE6-B9CA-F9EE4CF59E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73371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3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338F-5626-47A9-85BA-E5881A6D2C1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5ACD8-1F16-4154-9D72-7F434652C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63737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9" y="192000"/>
            <a:ext cx="8765651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19100" y="6462713"/>
            <a:ext cx="395287" cy="215900"/>
          </a:xfrm>
        </p:spPr>
        <p:txBody>
          <a:bodyPr lIns="0" tIns="0" rIns="0" bIns="0" anchor="t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EAE86ED-AAD4-41BF-8EA2-8D6EBACB5504}" type="slidenum">
              <a:rPr lang="en-GB" altLang="ru-RU">
                <a:solidFill>
                  <a:prstClr val="black"/>
                </a:solidFill>
              </a:rPr>
              <a:pPr/>
              <a:t>‹#›</a:t>
            </a:fld>
            <a:endParaRPr lang="en-GB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28306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0"/>
            <a:ext cx="8416800" cy="310658"/>
          </a:xfrm>
        </p:spPr>
        <p:txBody>
          <a:bodyPr/>
          <a:lstStyle>
            <a:lvl1pPr marL="0" indent="0">
              <a:buNone/>
              <a:defRPr sz="2585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215"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9720305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37862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BA12-CC98-4FAC-A505-52AD1DC87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51872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90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F50F8E-C253-4F1B-883B-A2B93081CDA7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177A21D-F795-44D5-9F23-257E57C97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6539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400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8E1ADB-1B5F-484D-BC49-148EBAFFF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220408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AFAB7-1FBB-42B1-93C8-75EE640D49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90727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15D6D-4BCF-45EF-BED3-762BC91296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79973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9F950-D391-4D6B-BAB9-13D47A1F98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49447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97DEB-60FC-45E6-A69C-494B13781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82341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ABB5-763C-4BD6-82A7-731676F444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96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14615-2BFA-43EB-A1A1-A4751CE729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13984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981C-DBAF-4F6C-8ABE-D86E7D4BAB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42656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81170-1642-44E1-B283-E4196196ED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0779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4368E-B734-44AA-A810-E355832E6B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0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6708-4546-4C58-948E-752C8BCB4EC1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A24ECB-2916-48EB-B5F0-6D4E4B993C16}" type="slidenum">
              <a:rPr lang="en-US">
                <a:solidFill>
                  <a:srgbClr val="30932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418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06F3D29-4B1C-4992-8AB0-96DA964BDB69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83F1A1-F2B0-436B-8D1D-5EF1E5AF5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68630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44E99-8369-476F-912A-AFD5A33823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2672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8834F-B62D-4240-B8A5-88C8F87478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84676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8486D3-B31F-465C-AE2F-71D717D3F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37543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BE472C-69D2-4E3F-8B09-9F1653C64E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1867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7CC62A-266C-409C-8D3B-CAD40BD674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88973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656FF5-A978-4282-AC4D-1DF5B8C3E2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2137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26407D-9435-4067-8109-E725A7A0B3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54496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D071FA-3E1D-407B-9665-2486A0902B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85539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BD49-E5E3-4879-A626-6DBF919B54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56576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8416-15BA-445E-95FE-03652841BD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09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5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7932C9-FA8C-4A4C-86F7-7606D5FACF23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33D181-FF88-4A83-AD95-875314C3C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25378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FBC8-17CB-4835-9142-EAA35A2B46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9788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CCB81-3247-4F28-AA43-5DEB0C9AC8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02632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B6B3-86EC-4EE0-BC0D-51753722ED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0198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E811-AF89-42BB-BE49-D4807638EA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56337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7205-2D98-4F1E-9FBB-9EE7921DAE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8724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C1FF-3EF6-44D3-80AE-4FD8EEFE30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7566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17F57-29CE-47A0-82E6-0CEF746F54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63248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F544-4404-453D-ABC2-418BAECAE3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9565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11B4-627A-46FB-AF60-E8A2421222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3923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34AC3-28BE-4FDC-B8BB-5EFB99E7EC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22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DBF83C6-DFC2-4DFE-A03C-C2AE28125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7196610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560C-FB06-4C71-BCED-10E7F5BF44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1185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70606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130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44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56433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39207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5016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35420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35796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41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28650" y="6176996"/>
            <a:ext cx="7886700" cy="68103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400" b="0"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0588660"/>
      </p:ext>
    </p:extLst>
  </p:cSld>
  <p:clrMapOvr>
    <a:masterClrMapping/>
  </p:clrMapOvr>
  <p:transition spd="slow">
    <p:fad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0468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13240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88354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13B31-33A2-4912-B114-D30D94358E32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143943283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2D671-D97B-41CE-BAB0-031309F3A96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67969594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BE0B8-F293-4231-97CE-2C33D86BC3DB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606141254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59D0-DF9B-4D83-BB74-23C857029909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125272481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EB533-789B-44F6-8E45-ACE5A27D8610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759340944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98829-4103-4BD5-B670-6CC075C290D9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579969500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82004-BF32-450C-81D3-8D7033E45510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687717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985837"/>
            <a:ext cx="9144000" cy="1390651"/>
          </a:xfrm>
          <a:prstGeom prst="rect">
            <a:avLst/>
          </a:prstGeom>
          <a:gradFill rotWithShape="1">
            <a:gsLst>
              <a:gs pos="0">
                <a:srgbClr val="00279F">
                  <a:gamma/>
                  <a:shade val="46275"/>
                  <a:invGamma/>
                </a:srgbClr>
              </a:gs>
              <a:gs pos="100000">
                <a:srgbClr val="00279F"/>
              </a:gs>
            </a:gsLst>
            <a:lin ang="0" scaled="1"/>
          </a:gra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8301" y="974743"/>
            <a:ext cx="4459288" cy="1470025"/>
          </a:xfrm>
          <a:ln w="9525"/>
        </p:spPr>
        <p:txBody>
          <a:bodyPr lIns="91440" tIns="45720" rIns="91440" bIns="45720" anchor="ctr"/>
          <a:lstStyle>
            <a:lvl1pPr>
              <a:lnSpc>
                <a:spcPts val="4200"/>
              </a:lnSpc>
              <a:tabLst>
                <a:tab pos="2174875" algn="l"/>
              </a:tabLst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9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2425" y="2654300"/>
            <a:ext cx="4675188" cy="1752600"/>
          </a:xfrm>
          <a:ln w="9525"/>
        </p:spPr>
        <p:txBody>
          <a:bodyPr lIns="91440" tIns="45720" rIns="91440" bIns="45720"/>
          <a:lstStyle>
            <a:lvl1pPr marL="0" indent="0">
              <a:lnSpc>
                <a:spcPts val="3800"/>
              </a:lnSpc>
              <a:buFontTx/>
              <a:buNone/>
              <a:defRPr sz="3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335078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7638-2A5B-4448-883B-C0EC902E29C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578513344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540EB-A02D-42B6-9AAE-400DC8F6CAE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2639736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E945C-7EC6-4BAE-9C0D-5B5219C41FC4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250207179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9778-DDA2-420A-92CD-ADED5E4F58F0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02250940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192" y="1589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  <a:latin typeface="Calibri Light" pitchFamily="34" charset="0"/>
              <a:sym typeface="Calibri Light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126355B-0E37-4B47-8732-995E32C7E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89329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192" y="1589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  <a:latin typeface="Calibri Light" pitchFamily="34" charset="0"/>
              <a:sym typeface="Calibri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2560"/>
                </a:solidFill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GB" noProof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1268762"/>
            <a:ext cx="8416800" cy="310659"/>
          </a:xfrm>
        </p:spPr>
        <p:txBody>
          <a:bodyPr/>
          <a:lstStyle>
            <a:lvl1pPr marL="0" indent="0">
              <a:buNone/>
              <a:defRPr sz="194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1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1660" b="1">
                <a:solidFill>
                  <a:srgbClr val="003300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1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Замещающая 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мещающий 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мещающий 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A71D930-8EE7-4BD4-A6C0-1663A2FAD12C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996835554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8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/>
          <p:nvPr userDrawn="1"/>
        </p:nvSpPr>
        <p:spPr>
          <a:xfrm>
            <a:off x="192881" y="963620"/>
            <a:ext cx="871656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" y="438152"/>
            <a:ext cx="204192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2"/>
          <p:cNvSpPr>
            <a:spLocks noGrp="1"/>
          </p:cNvSpPr>
          <p:nvPr>
            <p:ph sz="quarter" idx="12"/>
          </p:nvPr>
        </p:nvSpPr>
        <p:spPr>
          <a:xfrm>
            <a:off x="2356659" y="467590"/>
            <a:ext cx="6501592" cy="532996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172200"/>
            <a:ext cx="8572500" cy="31115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4AFF1D9-81A4-45AD-A532-F639165CF1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12630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Light Gray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0" y="3124200"/>
            <a:ext cx="5086350" cy="19050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algn="l">
              <a:lnSpc>
                <a:spcPts val="4400"/>
              </a:lnSpc>
              <a:defRPr sz="3600" spc="-5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1903" y="5694305"/>
            <a:ext cx="3200401" cy="526298"/>
          </a:xfrm>
        </p:spPr>
        <p:txBody>
          <a:bodyPr tIns="0" bIns="0" anchor="b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1" cap="none" spc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5320" y="5986690"/>
            <a:ext cx="1832931" cy="233910"/>
          </a:xfrm>
        </p:spPr>
        <p:txBody>
          <a:bodyPr tIns="0" bIns="0" anchor="b">
            <a:spAutoFit/>
          </a:bodyPr>
          <a:lstStyle>
            <a:lvl1pPr marL="0" indent="0" algn="r">
              <a:spcBef>
                <a:spcPts val="600"/>
              </a:spcBef>
              <a:buNone/>
              <a:defRPr sz="1600" b="1" cap="all" spc="0" baseline="0"/>
            </a:lvl1pPr>
            <a:lvl2pPr marL="231775" indent="0">
              <a:buNone/>
              <a:defRPr/>
            </a:lvl2pPr>
            <a:lvl3pPr marL="461645" indent="0">
              <a:buNone/>
              <a:defRPr/>
            </a:lvl3pPr>
            <a:lvl4pPr marL="682625" indent="0">
              <a:buNone/>
              <a:defRPr/>
            </a:lvl4pPr>
            <a:lvl5pPr marL="859155" indent="0">
              <a:buNone/>
              <a:defRPr/>
            </a:lvl5pPr>
          </a:lstStyle>
          <a:p>
            <a:pPr lvl="0"/>
            <a:r>
              <a:rPr lang="en-US" noProof="1"/>
              <a:t>January 23, 2019</a:t>
            </a:r>
          </a:p>
        </p:txBody>
      </p:sp>
    </p:spTree>
    <p:extLst>
      <p:ext uri="{BB962C8B-B14F-4D97-AF65-F5344CB8AC3E}">
        <p14:creationId xmlns:p14="http://schemas.microsoft.com/office/powerpoint/2010/main" val="2700684571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885950" y="2514600"/>
            <a:ext cx="7258050" cy="1974850"/>
          </a:xfrm>
          <a:prstGeom prst="rect">
            <a:avLst/>
          </a:prstGeom>
          <a:solidFill>
            <a:srgbClr val="E5E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1" y="1625600"/>
            <a:ext cx="29575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2" y="7"/>
            <a:ext cx="2612231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3314700" y="2507495"/>
            <a:ext cx="5543550" cy="1974850"/>
          </a:xfrm>
        </p:spPr>
        <p:txBody>
          <a:bodyPr anchor="ctr">
            <a:norm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3600"/>
            </a:lvl1pPr>
            <a:lvl2pPr marL="231775" indent="0">
              <a:buNone/>
              <a:defRPr/>
            </a:lvl2pPr>
            <a:lvl3pPr marL="461645" indent="0">
              <a:buNone/>
              <a:defRPr/>
            </a:lvl3pPr>
            <a:lvl4pPr marL="682625" indent="0">
              <a:buNone/>
              <a:defRPr/>
            </a:lvl4pPr>
            <a:lvl5pPr marL="859155" indent="0">
              <a:buNone/>
              <a:defRPr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288207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7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172200"/>
            <a:ext cx="8572500" cy="31115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ED016DD-4735-4EF4-8CB2-36B14A6D3D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91623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2710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OPT 2_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95454"/>
            <a:ext cx="8572500" cy="43243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05831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5750" y="1257300"/>
            <a:ext cx="8572500" cy="3810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231775" indent="0">
              <a:buNone/>
              <a:defRPr/>
            </a:lvl2pPr>
            <a:lvl3pPr marL="461645" indent="0">
              <a:buNone/>
              <a:defRPr/>
            </a:lvl3pPr>
            <a:lvl4pPr marL="682625" indent="0">
              <a:buNone/>
              <a:defRPr/>
            </a:lvl4pPr>
            <a:lvl5pPr marL="859155" indent="0">
              <a:buNone/>
              <a:defRPr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172200"/>
            <a:ext cx="8572500" cy="31115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C514B84-67D7-4CD9-BE78-774FC61C1A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0097714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ntent Top &amp;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57300"/>
            <a:ext cx="85725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85750" y="3619500"/>
            <a:ext cx="85725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22B0CC6-6F67-4729-A3CA-D0B62A7E94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4134265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P TOP &amp; FULL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57300"/>
            <a:ext cx="42291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85750" y="3619500"/>
            <a:ext cx="85725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29150" y="1257300"/>
            <a:ext cx="42291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2FC8886-F75D-4AA1-9653-1B47A7CE7B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421959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OP &amp; SPLI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57300"/>
            <a:ext cx="85725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85750" y="3619500"/>
            <a:ext cx="42291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29150" y="3619500"/>
            <a:ext cx="4229100" cy="22098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DF407D3-1754-4891-BB92-505782BB80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403181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85750" y="1257300"/>
            <a:ext cx="4229100" cy="45720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629150" y="1257300"/>
            <a:ext cx="4229100" cy="45720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C5FACFA-04D9-4D99-AF90-0FFFBF00E5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673987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LUMN LAYOUT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29150" y="1257300"/>
            <a:ext cx="4229100" cy="4572000"/>
          </a:xfrm>
        </p:spPr>
        <p:txBody>
          <a:bodyPr/>
          <a:lstStyle/>
          <a:p>
            <a:r>
              <a:rPr lang="en-US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5750" y="1257300"/>
            <a:ext cx="4229100" cy="45720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CC1F349-BEF0-4724-A161-4F19090B02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8305002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13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85750" y="1685925"/>
            <a:ext cx="4229100" cy="4419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629150" y="1685925"/>
            <a:ext cx="4229100" cy="4419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Source Information: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85754" y="1257300"/>
            <a:ext cx="8572499" cy="381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b="1"/>
            </a:lvl1pPr>
            <a:lvl2pPr marL="231775" indent="0">
              <a:buNone/>
              <a:defRPr/>
            </a:lvl2pPr>
            <a:lvl3pPr marL="461645" indent="0">
              <a:buNone/>
              <a:defRPr/>
            </a:lvl3pPr>
            <a:lvl4pPr marL="682625" indent="0">
              <a:buNone/>
              <a:defRPr/>
            </a:lvl4pPr>
            <a:lvl5pPr marL="859155" indent="0">
              <a:buNone/>
              <a:defRPr/>
            </a:lvl5pPr>
          </a:lstStyle>
          <a:p>
            <a:pPr lvl="0"/>
            <a:r>
              <a:rPr lang="en-US" noProof="1"/>
              <a:t>Subtitle Placeholder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457200">
              <a:defRPr>
                <a:solidFill>
                  <a:srgbClr val="555555"/>
                </a:solidFill>
              </a:defRPr>
            </a:lvl1pPr>
          </a:lstStyle>
          <a:p>
            <a:fld id="{978C8D40-BBD9-4C59-8D16-0AFAC8C09E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1515023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PLT LHS, 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57300"/>
            <a:ext cx="42291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4629150" y="1257300"/>
            <a:ext cx="42291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85750" y="3619500"/>
            <a:ext cx="42291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6A12D00-B86A-400C-BDD7-D0976A809F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6551338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, 1/2 SPLT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064" y="1257300"/>
            <a:ext cx="42291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285750" y="1257300"/>
            <a:ext cx="42291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635064" y="3619500"/>
            <a:ext cx="42291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66A0711-C56D-4330-9051-B8E62EEF79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2901228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5750" y="1257300"/>
            <a:ext cx="2743200" cy="45720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00400" y="1257300"/>
            <a:ext cx="2743200" cy="45720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15050" y="1257300"/>
            <a:ext cx="2743200" cy="4572000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337156"/>
            <a:ext cx="8572500" cy="14619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10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D955C2C-D31E-49CD-B15C-BBD713DD07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9702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9523442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ntent_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15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Source Information: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85754" y="1257300"/>
            <a:ext cx="8572499" cy="381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b="1"/>
            </a:lvl1pPr>
            <a:lvl2pPr marL="231775" indent="0">
              <a:buNone/>
              <a:defRPr/>
            </a:lvl2pPr>
            <a:lvl3pPr marL="461645" indent="0">
              <a:buNone/>
              <a:defRPr/>
            </a:lvl3pPr>
            <a:lvl4pPr marL="682625" indent="0">
              <a:buNone/>
              <a:defRPr/>
            </a:lvl4pPr>
            <a:lvl5pPr marL="859155" indent="0">
              <a:buNone/>
              <a:defRPr/>
            </a:lvl5pPr>
          </a:lstStyle>
          <a:p>
            <a:pPr lvl="0"/>
            <a:r>
              <a:rPr lang="en-US" noProof="1"/>
              <a:t>Subtitle Placeholder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/>
          </p:nvPr>
        </p:nvSpPr>
        <p:spPr>
          <a:xfrm>
            <a:off x="285750" y="1752600"/>
            <a:ext cx="27432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0"/>
          </p:nvPr>
        </p:nvSpPr>
        <p:spPr>
          <a:xfrm>
            <a:off x="3200400" y="1752600"/>
            <a:ext cx="27432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1"/>
          </p:nvPr>
        </p:nvSpPr>
        <p:spPr>
          <a:xfrm>
            <a:off x="6115050" y="1752600"/>
            <a:ext cx="27432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457200">
              <a:defRPr>
                <a:solidFill>
                  <a:srgbClr val="555555"/>
                </a:solidFill>
              </a:defRPr>
            </a:lvl1pPr>
          </a:lstStyle>
          <a:p>
            <a:fld id="{4C76A96D-7F92-4E27-9D76-4344F1AD86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461351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5750" y="1257300"/>
            <a:ext cx="2057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7450" y="1257300"/>
            <a:ext cx="2057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29150" y="1257300"/>
            <a:ext cx="2057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00850" y="1257300"/>
            <a:ext cx="2057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39E421F-2350-4382-846B-6FAB307BDE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2645160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, 1/2, 1/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9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Source Information: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285750" y="1257300"/>
            <a:ext cx="2057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21"/>
          </p:nvPr>
        </p:nvSpPr>
        <p:spPr>
          <a:xfrm>
            <a:off x="2456108" y="1257300"/>
            <a:ext cx="4230445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6804883" y="1257300"/>
            <a:ext cx="20574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457200">
              <a:defRPr>
                <a:solidFill>
                  <a:srgbClr val="555555"/>
                </a:solidFill>
              </a:defRPr>
            </a:lvl1pPr>
          </a:lstStyle>
          <a:p>
            <a:fld id="{E63FCD7E-7382-45DB-9858-3B5D543471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0104304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573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3200400" y="12573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6115050" y="12573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285750" y="38100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200400" y="38100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15050" y="38100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EBA061A-11C8-4631-A139-B4CDB54426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7141996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TOP, 1/3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17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32"/>
          <p:cNvSpPr/>
          <p:nvPr userDrawn="1"/>
        </p:nvSpPr>
        <p:spPr>
          <a:xfrm rot="5400000">
            <a:off x="2487216" y="4800600"/>
            <a:ext cx="1219200" cy="2286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Isosceles Triangle 33"/>
          <p:cNvSpPr/>
          <p:nvPr userDrawn="1"/>
        </p:nvSpPr>
        <p:spPr>
          <a:xfrm rot="5400000">
            <a:off x="5437585" y="4800600"/>
            <a:ext cx="1219200" cy="2286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236121" y="3810000"/>
            <a:ext cx="2671763" cy="2209800"/>
          </a:xfrm>
          <a:solidFill>
            <a:schemeClr val="accent5"/>
          </a:solidFill>
        </p:spPr>
        <p:txBody>
          <a:bodyPr lIns="91440" tIns="91440" rIns="91440" bIns="91440">
            <a:normAutofit/>
          </a:bodyPr>
          <a:lstStyle>
            <a:lvl1pPr>
              <a:spcBef>
                <a:spcPts val="0"/>
              </a:spcBef>
              <a:buClr>
                <a:schemeClr val="bg2"/>
              </a:buClr>
              <a:defRPr sz="16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bg2"/>
              </a:buClr>
              <a:defRPr sz="14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bg2"/>
              </a:buClr>
              <a:defRPr sz="12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2"/>
              </a:buClr>
              <a:defRPr sz="11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bg2"/>
              </a:buClr>
              <a:defRPr sz="1100" b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86490" y="3810000"/>
            <a:ext cx="2671763" cy="2209800"/>
          </a:xfrm>
          <a:solidFill>
            <a:schemeClr val="accent5"/>
          </a:solidFill>
        </p:spPr>
        <p:txBody>
          <a:bodyPr lIns="91440" tIns="91440" rIns="91440" bIns="91440">
            <a:normAutofit/>
          </a:bodyPr>
          <a:lstStyle>
            <a:lvl1pPr>
              <a:spcBef>
                <a:spcPts val="0"/>
              </a:spcBef>
              <a:buClr>
                <a:schemeClr val="bg2"/>
              </a:buClr>
              <a:defRPr sz="16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bg2"/>
              </a:buClr>
              <a:defRPr sz="1400" b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bg2"/>
              </a:buClr>
              <a:defRPr sz="12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2"/>
              </a:buClr>
              <a:defRPr sz="11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bg2"/>
              </a:buClr>
              <a:defRPr sz="1100" b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Source Information: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285750" y="3163531"/>
            <a:ext cx="2057400" cy="457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ctr">
            <a:noAutofit/>
          </a:bodyPr>
          <a:lstStyle>
            <a:lvl1pPr marL="0" indent="0" algn="ctr">
              <a:buNone/>
              <a:defRPr lang="en-US" sz="1800" b="1" dirty="0"/>
            </a:lvl1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2459208" y="3163531"/>
            <a:ext cx="2057400" cy="457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ctr">
            <a:noAutofit/>
          </a:bodyPr>
          <a:lstStyle>
            <a:lvl1pPr marL="0" indent="0" algn="ctr">
              <a:buNone/>
              <a:defRPr lang="en-US" sz="1800" b="1" dirty="0"/>
            </a:lvl1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632668" y="3163531"/>
            <a:ext cx="2057400" cy="457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ctr">
            <a:noAutofit/>
          </a:bodyPr>
          <a:lstStyle>
            <a:lvl1pPr marL="0" indent="0" algn="ctr">
              <a:buNone/>
              <a:defRPr lang="en-US" sz="1800" b="1" dirty="0"/>
            </a:lvl1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806126" y="3163531"/>
            <a:ext cx="2057400" cy="457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ctr">
            <a:noAutofit/>
          </a:bodyPr>
          <a:lstStyle>
            <a:lvl1pPr marL="0" indent="0" algn="ctr">
              <a:buNone/>
              <a:defRPr lang="en-US" sz="1800" b="1" dirty="0"/>
            </a:lvl1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32" name="Table Placeholder 31"/>
          <p:cNvSpPr>
            <a:spLocks noGrp="1"/>
          </p:cNvSpPr>
          <p:nvPr>
            <p:ph type="tbl" sz="quarter" idx="27"/>
          </p:nvPr>
        </p:nvSpPr>
        <p:spPr>
          <a:xfrm>
            <a:off x="285753" y="3810000"/>
            <a:ext cx="2671763" cy="2209800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8"/>
          </p:nvPr>
        </p:nvSpPr>
        <p:spPr>
          <a:xfrm>
            <a:off x="285750" y="1257300"/>
            <a:ext cx="2057400" cy="1600200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29"/>
          </p:nvPr>
        </p:nvSpPr>
        <p:spPr>
          <a:xfrm>
            <a:off x="2457450" y="1257300"/>
            <a:ext cx="2057400" cy="1600200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30"/>
          </p:nvPr>
        </p:nvSpPr>
        <p:spPr>
          <a:xfrm>
            <a:off x="4629150" y="1257300"/>
            <a:ext cx="2057400" cy="1600200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39" name="Picture Placeholder 35"/>
          <p:cNvSpPr>
            <a:spLocks noGrp="1"/>
          </p:cNvSpPr>
          <p:nvPr>
            <p:ph type="pic" sz="quarter" idx="31"/>
          </p:nvPr>
        </p:nvSpPr>
        <p:spPr>
          <a:xfrm>
            <a:off x="6800850" y="1257300"/>
            <a:ext cx="2057400" cy="1600200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defTabSz="457200">
              <a:defRPr>
                <a:solidFill>
                  <a:srgbClr val="555555"/>
                </a:solidFill>
              </a:defRPr>
            </a:lvl1pPr>
          </a:lstStyle>
          <a:p>
            <a:fld id="{31745C2F-3CA6-489C-A197-587C8479F6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5011032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6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85750" y="3619500"/>
            <a:ext cx="2743200" cy="2209800"/>
          </a:xfrm>
        </p:spPr>
        <p:txBody>
          <a:bodyPr/>
          <a:lstStyle/>
          <a:p>
            <a:r>
              <a:rPr lang="en-US" noProof="1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200400" y="3619500"/>
            <a:ext cx="2743200" cy="2209800"/>
          </a:xfrm>
        </p:spPr>
        <p:txBody>
          <a:bodyPr/>
          <a:lstStyle/>
          <a:p>
            <a:r>
              <a:rPr lang="en-US" noProof="1"/>
              <a:t>Click icon to 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15050" y="3619500"/>
            <a:ext cx="2743200" cy="2209800"/>
          </a:xfrm>
        </p:spPr>
        <p:txBody>
          <a:bodyPr/>
          <a:lstStyle/>
          <a:p>
            <a:r>
              <a:rPr lang="en-US" noProof="1"/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200400" y="1257300"/>
            <a:ext cx="2743200" cy="2209800"/>
          </a:xfrm>
        </p:spPr>
        <p:txBody>
          <a:bodyPr/>
          <a:lstStyle/>
          <a:p>
            <a:r>
              <a:rPr lang="en-US" noProof="1"/>
              <a:t>Click icon to add picture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115050" y="1257300"/>
            <a:ext cx="2743200" cy="2209800"/>
          </a:xfrm>
        </p:spPr>
        <p:txBody>
          <a:bodyPr/>
          <a:lstStyle/>
          <a:p>
            <a:r>
              <a:rPr lang="en-US" noProof="1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85750" y="12573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EBABFF9-9282-4FDC-90C0-99BE41D62A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7430031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57300"/>
            <a:ext cx="2743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3200400" y="1257300"/>
            <a:ext cx="565785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39FBEAE-86B4-4C69-9770-7827F0281C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1057294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ICTURE,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3200400" y="1257300"/>
            <a:ext cx="565785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5750" y="1257300"/>
            <a:ext cx="2743200" cy="4572000"/>
          </a:xfrm>
        </p:spPr>
        <p:txBody>
          <a:bodyPr/>
          <a:lstStyle/>
          <a:p>
            <a:r>
              <a:rPr lang="en-US" noProof="1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5CBBC48-DDA5-45AB-8B47-057D404871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4184349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3, 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573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3200400" y="1257300"/>
            <a:ext cx="565785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85750" y="36195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0CA5782-5555-4B9B-B7D6-36EC515163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9447444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, 1/3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285750" y="1752600"/>
            <a:ext cx="565785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050" y="1752600"/>
            <a:ext cx="27432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Source Information: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85754" y="1257300"/>
            <a:ext cx="8572499" cy="381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b="1"/>
            </a:lvl1pPr>
            <a:lvl2pPr marL="231775" indent="0">
              <a:buNone/>
              <a:defRPr/>
            </a:lvl2pPr>
            <a:lvl3pPr marL="461645" indent="0">
              <a:buNone/>
              <a:defRPr/>
            </a:lvl3pPr>
            <a:lvl4pPr marL="682625" indent="0">
              <a:buNone/>
              <a:defRPr/>
            </a:lvl4pPr>
            <a:lvl5pPr marL="859155" indent="0">
              <a:buNone/>
              <a:defRPr/>
            </a:lvl5pPr>
          </a:lstStyle>
          <a:p>
            <a:pPr lvl="0"/>
            <a:r>
              <a:rPr lang="en-US" noProof="1"/>
              <a:t>Subtitle Placeholder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457200">
              <a:defRPr>
                <a:solidFill>
                  <a:srgbClr val="555555"/>
                </a:solidFill>
              </a:defRPr>
            </a:lvl1pPr>
          </a:lstStyle>
          <a:p>
            <a:fld id="{97B62294-A33C-4AD4-8435-E31420A8F1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45674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23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23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38835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285750" y="1257300"/>
            <a:ext cx="565785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050" y="1257300"/>
            <a:ext cx="2743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5FBAC06-24A1-4355-812B-5702A0A4DE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363683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SPLIT 1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285750" y="1257300"/>
            <a:ext cx="565785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050" y="12573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6115050" y="3619500"/>
            <a:ext cx="2743200" cy="220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351776"/>
            <a:ext cx="8572500" cy="131574"/>
          </a:xfrm>
        </p:spPr>
        <p:txBody>
          <a:bodyPr tIns="0" bIns="0" anchor="b">
            <a:sp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7593330-5422-4216-9C81-EBA7F4E11F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2485507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4" y="71723"/>
            <a:ext cx="8572499" cy="97715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172200"/>
            <a:ext cx="8572500" cy="311150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A3D7BE8-5171-4F22-8C0D-B532F52D1C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0680117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85750" y="6172200"/>
            <a:ext cx="8572500" cy="31115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900"/>
            </a:lvl1pPr>
            <a:lvl2pPr marL="231775" indent="0">
              <a:buNone/>
              <a:defRPr sz="1000"/>
            </a:lvl2pPr>
            <a:lvl3pPr marL="461645" indent="0">
              <a:buNone/>
              <a:defRPr sz="1000"/>
            </a:lvl3pPr>
            <a:lvl4pPr marL="682625" indent="0">
              <a:buNone/>
              <a:defRPr sz="1000"/>
            </a:lvl4pPr>
            <a:lvl5pPr marL="859155" indent="0">
              <a:buNone/>
              <a:defRPr sz="1000"/>
            </a:lvl5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CACA6F5-50CE-4081-8212-DD4DEF25B7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4452220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4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380A9B-76CE-43B6-B1EE-F232561D1F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294874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7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0534" y="6495484"/>
            <a:ext cx="7885509" cy="238527"/>
          </a:xfrm>
        </p:spPr>
        <p:txBody>
          <a:bodyPr anchor="b">
            <a:spAutoFit/>
          </a:bodyPr>
          <a:lstStyle>
            <a:lvl1pPr>
              <a:spcBef>
                <a:spcPts val="400"/>
              </a:spcBef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757049" y="6588132"/>
            <a:ext cx="259556" cy="168275"/>
          </a:xfrm>
        </p:spPr>
        <p:txBody>
          <a:bodyPr>
            <a:spAutoFit/>
          </a:bodyPr>
          <a:lstStyle>
            <a:lvl1pPr algn="r">
              <a:defRPr sz="1100">
                <a:solidFill>
                  <a:srgbClr val="F2A900"/>
                </a:solidFill>
              </a:defRPr>
            </a:lvl1pPr>
          </a:lstStyle>
          <a:p>
            <a:fld id="{7AE2028A-3863-4E2F-AC0C-EB6BE2035D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1903849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hidden="1"/>
          <p:cNvSpPr>
            <a:spLocks noChangeAspect="1"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92" y="1595"/>
            <a:ext cx="119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cxnSp>
        <p:nvCxnSpPr>
          <p:cNvPr id="7" name="Straight Connector 15"/>
          <p:cNvCxnSpPr/>
          <p:nvPr userDrawn="1"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0534" y="6495484"/>
            <a:ext cx="7885509" cy="238527"/>
          </a:xfrm>
        </p:spPr>
        <p:txBody>
          <a:bodyPr anchor="b">
            <a:spAutoFit/>
          </a:bodyPr>
          <a:lstStyle>
            <a:lvl1pPr>
              <a:spcBef>
                <a:spcPts val="400"/>
              </a:spcBef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757049" y="6588132"/>
            <a:ext cx="259556" cy="168275"/>
          </a:xfrm>
        </p:spPr>
        <p:txBody>
          <a:bodyPr>
            <a:spAutoFit/>
          </a:bodyPr>
          <a:lstStyle>
            <a:lvl1pPr algn="r">
              <a:defRPr sz="1100">
                <a:solidFill>
                  <a:srgbClr val="F2A900"/>
                </a:solidFill>
              </a:defRPr>
            </a:lvl1pPr>
          </a:lstStyle>
          <a:p>
            <a:fld id="{777CA730-7331-4A76-9144-AB1E507D0C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2979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81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8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6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85F4-84D4-4280-8774-E8E5974B822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6BE8-9196-45CC-B370-5BFF0691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898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87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169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9055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65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73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73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679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2238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2238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04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2238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147549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238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5563748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473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790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22238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2238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6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3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1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37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32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85486C-436F-497E-BDAE-205715228430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331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7785D64-08EA-4908-BA29-93F85B71B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3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6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62950" cy="9715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58915"/>
            <a:ext cx="4133850" cy="4719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458915"/>
            <a:ext cx="4133850" cy="4719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67503"/>
            <a:ext cx="2133600" cy="1905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F2128E1-FD8D-4BBA-AC53-5F1049ACDFAB}" type="slidenum">
              <a:rPr lang="en-US" sz="9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6585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697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7BB1F6-3F85-4FB5-B43B-56784AC64D12}" type="slidenum">
              <a:rPr lang="ru-RU" sz="900">
                <a:solidFill>
                  <a:srgbClr val="FFFFFF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467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90" y="1344694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DDD6-403B-4D3D-8982-7C9324624B2D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F1EF-5EA5-49CC-A893-158A36947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4488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4FB8-E21D-43B6-B95D-EA39DE8BE7F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CC60-53EB-4F06-AF99-D71AC1DA6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2641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9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E8F0-7837-48E4-873D-66CECB91CF7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7B81-ABCB-4A4D-8571-D6600C42E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18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412F-64CA-4375-B994-3A28D73380A3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9975F-AA6D-4E97-978A-9CB59CE0F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1092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F4FB-347F-43D1-8DC4-EC54F6026227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F702-85EF-4A4B-8323-ABB13C63E6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758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F0F6-22D3-495D-B010-050E569DE528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F0557-16BB-453F-85D0-69551ED79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0684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9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4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1D43-AFFF-4FAA-9245-400036AE8632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35F0B-16B6-47F9-9D63-BEC98EF56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36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slideLayout" Target="../slideLayouts/slideLayout28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slideLayout" Target="../slideLayouts/slideLayout30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40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17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29.xml"/><Relationship Id="rId16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4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slideLayout" Target="../slideLayouts/slideLayout391.xml"/><Relationship Id="rId1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81.xml"/><Relationship Id="rId21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385.xml"/><Relationship Id="rId12" Type="http://schemas.openxmlformats.org/officeDocument/2006/relationships/slideLayout" Target="../slideLayouts/slideLayout390.xml"/><Relationship Id="rId1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0.xml"/><Relationship Id="rId16" Type="http://schemas.openxmlformats.org/officeDocument/2006/relationships/slideLayout" Target="../slideLayouts/slideLayout394.xml"/><Relationship Id="rId20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5" Type="http://schemas.openxmlformats.org/officeDocument/2006/relationships/slideLayout" Target="../slideLayouts/slideLayout393.xml"/><Relationship Id="rId23" Type="http://schemas.openxmlformats.org/officeDocument/2006/relationships/theme" Target="../theme/theme27.xml"/><Relationship Id="rId10" Type="http://schemas.openxmlformats.org/officeDocument/2006/relationships/slideLayout" Target="../slideLayouts/slideLayout388.xml"/><Relationship Id="rId19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Relationship Id="rId14" Type="http://schemas.openxmlformats.org/officeDocument/2006/relationships/slideLayout" Target="../slideLayouts/slideLayout392.xml"/><Relationship Id="rId22" Type="http://schemas.openxmlformats.org/officeDocument/2006/relationships/slideLayout" Target="../slideLayouts/slideLayout40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slideLayout" Target="../slideLayouts/slideLayout413.xml"/><Relationship Id="rId18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slideLayout" Target="../slideLayouts/slideLayout412.xml"/><Relationship Id="rId17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2.xml"/><Relationship Id="rId16" Type="http://schemas.openxmlformats.org/officeDocument/2006/relationships/slideLayout" Target="../slideLayouts/slideLayout416.xml"/><Relationship Id="rId20" Type="http://schemas.openxmlformats.org/officeDocument/2006/relationships/theme" Target="../theme/theme28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10.xml"/><Relationship Id="rId19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Relationship Id="rId14" Type="http://schemas.openxmlformats.org/officeDocument/2006/relationships/slideLayout" Target="../slideLayouts/slideLayout4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slideLayout" Target="../slideLayouts/slideLayout432.xml"/><Relationship Id="rId18" Type="http://schemas.openxmlformats.org/officeDocument/2006/relationships/theme" Target="../theme/theme29.x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31.xml"/><Relationship Id="rId17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21.xml"/><Relationship Id="rId16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Relationship Id="rId14" Type="http://schemas.openxmlformats.org/officeDocument/2006/relationships/slideLayout" Target="../slideLayouts/slideLayout4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4.xml"/><Relationship Id="rId13" Type="http://schemas.openxmlformats.org/officeDocument/2006/relationships/slideLayout" Target="../slideLayouts/slideLayout449.xml"/><Relationship Id="rId18" Type="http://schemas.openxmlformats.org/officeDocument/2006/relationships/theme" Target="../theme/theme30.xml"/><Relationship Id="rId3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3.xml"/><Relationship Id="rId12" Type="http://schemas.openxmlformats.org/officeDocument/2006/relationships/slideLayout" Target="../slideLayouts/slideLayout448.xml"/><Relationship Id="rId17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38.xml"/><Relationship Id="rId16" Type="http://schemas.openxmlformats.org/officeDocument/2006/relationships/slideLayout" Target="../slideLayouts/slideLayout452.xml"/><Relationship Id="rId1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42.xml"/><Relationship Id="rId11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441.xml"/><Relationship Id="rId1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5.xml"/><Relationship Id="rId14" Type="http://schemas.openxmlformats.org/officeDocument/2006/relationships/slideLayout" Target="../slideLayouts/slideLayout45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13" Type="http://schemas.openxmlformats.org/officeDocument/2006/relationships/slideLayout" Target="../slideLayouts/slideLayout466.xml"/><Relationship Id="rId18" Type="http://schemas.openxmlformats.org/officeDocument/2006/relationships/theme" Target="../theme/theme3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12" Type="http://schemas.openxmlformats.org/officeDocument/2006/relationships/slideLayout" Target="../slideLayouts/slideLayout465.xml"/><Relationship Id="rId1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55.xml"/><Relationship Id="rId16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58.xml"/><Relationship Id="rId1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Relationship Id="rId14" Type="http://schemas.openxmlformats.org/officeDocument/2006/relationships/slideLayout" Target="../slideLayouts/slideLayout46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slideLayout" Target="../slideLayouts/slideLayout483.xml"/><Relationship Id="rId18" Type="http://schemas.openxmlformats.org/officeDocument/2006/relationships/theme" Target="../theme/theme32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17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72.xml"/><Relationship Id="rId16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13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489.xml"/><Relationship Id="rId16" Type="http://schemas.openxmlformats.org/officeDocument/2006/relationships/theme" Target="../theme/theme33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2.xml"/><Relationship Id="rId1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Relationship Id="rId14" Type="http://schemas.openxmlformats.org/officeDocument/2006/relationships/slideLayout" Target="../slideLayouts/slideLayout50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0.xml"/><Relationship Id="rId13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505.xml"/><Relationship Id="rId7" Type="http://schemas.openxmlformats.org/officeDocument/2006/relationships/slideLayout" Target="../slideLayouts/slideLayout509.xml"/><Relationship Id="rId12" Type="http://schemas.openxmlformats.org/officeDocument/2006/relationships/slideLayout" Target="../slideLayouts/slideLayout514.xml"/><Relationship Id="rId2" Type="http://schemas.openxmlformats.org/officeDocument/2006/relationships/slideLayout" Target="../slideLayouts/slideLayout504.xml"/><Relationship Id="rId16" Type="http://schemas.openxmlformats.org/officeDocument/2006/relationships/theme" Target="../theme/theme34.xml"/><Relationship Id="rId1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8.xml"/><Relationship Id="rId11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07.xml"/><Relationship Id="rId15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11.xml"/><Relationship Id="rId14" Type="http://schemas.openxmlformats.org/officeDocument/2006/relationships/slideLayout" Target="../slideLayouts/slideLayout51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Relationship Id="rId1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32.xml"/><Relationship Id="rId16" Type="http://schemas.openxmlformats.org/officeDocument/2006/relationships/theme" Target="../theme/theme36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5" Type="http://schemas.openxmlformats.org/officeDocument/2006/relationships/theme" Target="../theme/theme37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Relationship Id="rId14" Type="http://schemas.openxmlformats.org/officeDocument/2006/relationships/slideLayout" Target="../slideLayouts/slideLayout55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7.xml"/><Relationship Id="rId13" Type="http://schemas.openxmlformats.org/officeDocument/2006/relationships/slideLayout" Target="../slideLayouts/slideLayout572.xml"/><Relationship Id="rId3" Type="http://schemas.openxmlformats.org/officeDocument/2006/relationships/slideLayout" Target="../slideLayouts/slideLayout562.xml"/><Relationship Id="rId7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71.xml"/><Relationship Id="rId2" Type="http://schemas.openxmlformats.org/officeDocument/2006/relationships/slideLayout" Target="../slideLayouts/slideLayout561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64.xml"/><Relationship Id="rId15" Type="http://schemas.openxmlformats.org/officeDocument/2006/relationships/theme" Target="../theme/theme38.xml"/><Relationship Id="rId10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Relationship Id="rId14" Type="http://schemas.openxmlformats.org/officeDocument/2006/relationships/slideLayout" Target="../slideLayouts/slideLayout573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80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9.xml"/><Relationship Id="rId11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13" Type="http://schemas.openxmlformats.org/officeDocument/2006/relationships/slideLayout" Target="../slideLayouts/slideLayout597.xml"/><Relationship Id="rId18" Type="http://schemas.openxmlformats.org/officeDocument/2006/relationships/theme" Target="../theme/theme40.xml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6.xml"/><Relationship Id="rId17" Type="http://schemas.openxmlformats.org/officeDocument/2006/relationships/slideLayout" Target="../slideLayouts/slideLayout601.xml"/><Relationship Id="rId2" Type="http://schemas.openxmlformats.org/officeDocument/2006/relationships/slideLayout" Target="../slideLayouts/slideLayout586.xml"/><Relationship Id="rId16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594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Relationship Id="rId14" Type="http://schemas.openxmlformats.org/officeDocument/2006/relationships/slideLayout" Target="../slideLayouts/slideLayout59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9.xml"/><Relationship Id="rId13" Type="http://schemas.openxmlformats.org/officeDocument/2006/relationships/slideLayout" Target="../slideLayouts/slideLayout614.xml"/><Relationship Id="rId3" Type="http://schemas.openxmlformats.org/officeDocument/2006/relationships/slideLayout" Target="../slideLayouts/slideLayout604.xml"/><Relationship Id="rId7" Type="http://schemas.openxmlformats.org/officeDocument/2006/relationships/slideLayout" Target="../slideLayouts/slideLayout608.xml"/><Relationship Id="rId12" Type="http://schemas.openxmlformats.org/officeDocument/2006/relationships/slideLayout" Target="../slideLayouts/slideLayout613.xml"/><Relationship Id="rId2" Type="http://schemas.openxmlformats.org/officeDocument/2006/relationships/slideLayout" Target="../slideLayouts/slideLayout603.xml"/><Relationship Id="rId1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7.xml"/><Relationship Id="rId11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06.xml"/><Relationship Id="rId15" Type="http://schemas.openxmlformats.org/officeDocument/2006/relationships/theme" Target="../theme/theme41.xml"/><Relationship Id="rId10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10.xml"/><Relationship Id="rId14" Type="http://schemas.openxmlformats.org/officeDocument/2006/relationships/slideLayout" Target="../slideLayouts/slideLayout615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3.xml"/><Relationship Id="rId3" Type="http://schemas.openxmlformats.org/officeDocument/2006/relationships/slideLayout" Target="../slideLayouts/slideLayout618.xml"/><Relationship Id="rId7" Type="http://schemas.openxmlformats.org/officeDocument/2006/relationships/slideLayout" Target="../slideLayouts/slideLayout62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617.xml"/><Relationship Id="rId1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21.xml"/><Relationship Id="rId11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0.xml"/><Relationship Id="rId10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4.xml"/><Relationship Id="rId3" Type="http://schemas.openxmlformats.org/officeDocument/2006/relationships/slideLayout" Target="../slideLayouts/slideLayout629.xml"/><Relationship Id="rId7" Type="http://schemas.openxmlformats.org/officeDocument/2006/relationships/slideLayout" Target="../slideLayouts/slideLayout63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628.xml"/><Relationship Id="rId1" Type="http://schemas.openxmlformats.org/officeDocument/2006/relationships/slideLayout" Target="../slideLayouts/slideLayout627.xml"/><Relationship Id="rId6" Type="http://schemas.openxmlformats.org/officeDocument/2006/relationships/slideLayout" Target="../slideLayouts/slideLayout632.xml"/><Relationship Id="rId11" Type="http://schemas.openxmlformats.org/officeDocument/2006/relationships/slideLayout" Target="../slideLayouts/slideLayout637.xml"/><Relationship Id="rId5" Type="http://schemas.openxmlformats.org/officeDocument/2006/relationships/slideLayout" Target="../slideLayouts/slideLayout631.xml"/><Relationship Id="rId10" Type="http://schemas.openxmlformats.org/officeDocument/2006/relationships/slideLayout" Target="../slideLayouts/slideLayout636.xml"/><Relationship Id="rId4" Type="http://schemas.openxmlformats.org/officeDocument/2006/relationships/slideLayout" Target="../slideLayouts/slideLayout630.xml"/><Relationship Id="rId9" Type="http://schemas.openxmlformats.org/officeDocument/2006/relationships/slideLayout" Target="../slideLayouts/slideLayout63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5.xml"/><Relationship Id="rId13" Type="http://schemas.openxmlformats.org/officeDocument/2006/relationships/slideLayout" Target="../slideLayouts/slideLayout650.xml"/><Relationship Id="rId3" Type="http://schemas.openxmlformats.org/officeDocument/2006/relationships/slideLayout" Target="../slideLayouts/slideLayout640.xml"/><Relationship Id="rId7" Type="http://schemas.openxmlformats.org/officeDocument/2006/relationships/slideLayout" Target="../slideLayouts/slideLayout644.xml"/><Relationship Id="rId12" Type="http://schemas.openxmlformats.org/officeDocument/2006/relationships/slideLayout" Target="../slideLayouts/slideLayout649.xml"/><Relationship Id="rId2" Type="http://schemas.openxmlformats.org/officeDocument/2006/relationships/slideLayout" Target="../slideLayouts/slideLayout639.xml"/><Relationship Id="rId1" Type="http://schemas.openxmlformats.org/officeDocument/2006/relationships/slideLayout" Target="../slideLayouts/slideLayout638.xml"/><Relationship Id="rId6" Type="http://schemas.openxmlformats.org/officeDocument/2006/relationships/slideLayout" Target="../slideLayouts/slideLayout643.xml"/><Relationship Id="rId11" Type="http://schemas.openxmlformats.org/officeDocument/2006/relationships/slideLayout" Target="../slideLayouts/slideLayout648.xml"/><Relationship Id="rId5" Type="http://schemas.openxmlformats.org/officeDocument/2006/relationships/slideLayout" Target="../slideLayouts/slideLayout64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647.xml"/><Relationship Id="rId4" Type="http://schemas.openxmlformats.org/officeDocument/2006/relationships/slideLayout" Target="../slideLayouts/slideLayout641.xml"/><Relationship Id="rId9" Type="http://schemas.openxmlformats.org/officeDocument/2006/relationships/slideLayout" Target="../slideLayouts/slideLayout646.xml"/><Relationship Id="rId14" Type="http://schemas.openxmlformats.org/officeDocument/2006/relationships/slideLayout" Target="../slideLayouts/slideLayout65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9.xml"/><Relationship Id="rId13" Type="http://schemas.openxmlformats.org/officeDocument/2006/relationships/slideLayout" Target="../slideLayouts/slideLayout664.xml"/><Relationship Id="rId18" Type="http://schemas.openxmlformats.org/officeDocument/2006/relationships/slideLayout" Target="../slideLayouts/slideLayout669.xml"/><Relationship Id="rId3" Type="http://schemas.openxmlformats.org/officeDocument/2006/relationships/slideLayout" Target="../slideLayouts/slideLayout654.xml"/><Relationship Id="rId21" Type="http://schemas.openxmlformats.org/officeDocument/2006/relationships/slideLayout" Target="../slideLayouts/slideLayout672.xml"/><Relationship Id="rId7" Type="http://schemas.openxmlformats.org/officeDocument/2006/relationships/slideLayout" Target="../slideLayouts/slideLayout658.xml"/><Relationship Id="rId12" Type="http://schemas.openxmlformats.org/officeDocument/2006/relationships/slideLayout" Target="../slideLayouts/slideLayout663.xml"/><Relationship Id="rId17" Type="http://schemas.openxmlformats.org/officeDocument/2006/relationships/slideLayout" Target="../slideLayouts/slideLayout668.xml"/><Relationship Id="rId2" Type="http://schemas.openxmlformats.org/officeDocument/2006/relationships/slideLayout" Target="../slideLayouts/slideLayout653.xml"/><Relationship Id="rId16" Type="http://schemas.openxmlformats.org/officeDocument/2006/relationships/slideLayout" Target="../slideLayouts/slideLayout667.xml"/><Relationship Id="rId20" Type="http://schemas.openxmlformats.org/officeDocument/2006/relationships/slideLayout" Target="../slideLayouts/slideLayout671.xml"/><Relationship Id="rId1" Type="http://schemas.openxmlformats.org/officeDocument/2006/relationships/slideLayout" Target="../slideLayouts/slideLayout652.xml"/><Relationship Id="rId6" Type="http://schemas.openxmlformats.org/officeDocument/2006/relationships/slideLayout" Target="../slideLayouts/slideLayout657.xml"/><Relationship Id="rId11" Type="http://schemas.openxmlformats.org/officeDocument/2006/relationships/slideLayout" Target="../slideLayouts/slideLayout662.xml"/><Relationship Id="rId5" Type="http://schemas.openxmlformats.org/officeDocument/2006/relationships/slideLayout" Target="../slideLayouts/slideLayout656.xml"/><Relationship Id="rId15" Type="http://schemas.openxmlformats.org/officeDocument/2006/relationships/slideLayout" Target="../slideLayouts/slideLayout666.xml"/><Relationship Id="rId23" Type="http://schemas.openxmlformats.org/officeDocument/2006/relationships/theme" Target="../theme/theme45.xml"/><Relationship Id="rId10" Type="http://schemas.openxmlformats.org/officeDocument/2006/relationships/slideLayout" Target="../slideLayouts/slideLayout661.xml"/><Relationship Id="rId19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55.xml"/><Relationship Id="rId9" Type="http://schemas.openxmlformats.org/officeDocument/2006/relationships/slideLayout" Target="../slideLayouts/slideLayout660.xml"/><Relationship Id="rId14" Type="http://schemas.openxmlformats.org/officeDocument/2006/relationships/slideLayout" Target="../slideLayouts/slideLayout665.xml"/><Relationship Id="rId22" Type="http://schemas.openxmlformats.org/officeDocument/2006/relationships/slideLayout" Target="../slideLayouts/slideLayout67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1.xml"/><Relationship Id="rId13" Type="http://schemas.openxmlformats.org/officeDocument/2006/relationships/slideLayout" Target="../slideLayouts/slideLayout686.xml"/><Relationship Id="rId18" Type="http://schemas.openxmlformats.org/officeDocument/2006/relationships/theme" Target="../theme/theme46.xml"/><Relationship Id="rId3" Type="http://schemas.openxmlformats.org/officeDocument/2006/relationships/slideLayout" Target="../slideLayouts/slideLayout676.xml"/><Relationship Id="rId7" Type="http://schemas.openxmlformats.org/officeDocument/2006/relationships/slideLayout" Target="../slideLayouts/slideLayout680.xml"/><Relationship Id="rId12" Type="http://schemas.openxmlformats.org/officeDocument/2006/relationships/slideLayout" Target="../slideLayouts/slideLayout685.xml"/><Relationship Id="rId17" Type="http://schemas.openxmlformats.org/officeDocument/2006/relationships/slideLayout" Target="../slideLayouts/slideLayout690.xml"/><Relationship Id="rId2" Type="http://schemas.openxmlformats.org/officeDocument/2006/relationships/slideLayout" Target="../slideLayouts/slideLayout675.xml"/><Relationship Id="rId16" Type="http://schemas.openxmlformats.org/officeDocument/2006/relationships/slideLayout" Target="../slideLayouts/slideLayout689.xml"/><Relationship Id="rId1" Type="http://schemas.openxmlformats.org/officeDocument/2006/relationships/slideLayout" Target="../slideLayouts/slideLayout674.xml"/><Relationship Id="rId6" Type="http://schemas.openxmlformats.org/officeDocument/2006/relationships/slideLayout" Target="../slideLayouts/slideLayout679.xml"/><Relationship Id="rId11" Type="http://schemas.openxmlformats.org/officeDocument/2006/relationships/slideLayout" Target="../slideLayouts/slideLayout684.xml"/><Relationship Id="rId5" Type="http://schemas.openxmlformats.org/officeDocument/2006/relationships/slideLayout" Target="../slideLayouts/slideLayout678.xml"/><Relationship Id="rId15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8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677.xml"/><Relationship Id="rId9" Type="http://schemas.openxmlformats.org/officeDocument/2006/relationships/slideLayout" Target="../slideLayouts/slideLayout682.xml"/><Relationship Id="rId14" Type="http://schemas.openxmlformats.org/officeDocument/2006/relationships/slideLayout" Target="../slideLayouts/slideLayout68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8.xml"/><Relationship Id="rId13" Type="http://schemas.openxmlformats.org/officeDocument/2006/relationships/slideLayout" Target="../slideLayouts/slideLayout703.xml"/><Relationship Id="rId18" Type="http://schemas.openxmlformats.org/officeDocument/2006/relationships/theme" Target="../theme/theme47.xml"/><Relationship Id="rId3" Type="http://schemas.openxmlformats.org/officeDocument/2006/relationships/slideLayout" Target="../slideLayouts/slideLayout693.xml"/><Relationship Id="rId7" Type="http://schemas.openxmlformats.org/officeDocument/2006/relationships/slideLayout" Target="../slideLayouts/slideLayout697.xml"/><Relationship Id="rId12" Type="http://schemas.openxmlformats.org/officeDocument/2006/relationships/slideLayout" Target="../slideLayouts/slideLayout702.xml"/><Relationship Id="rId17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692.xml"/><Relationship Id="rId16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6.xml"/><Relationship Id="rId11" Type="http://schemas.openxmlformats.org/officeDocument/2006/relationships/slideLayout" Target="../slideLayouts/slideLayout701.xml"/><Relationship Id="rId5" Type="http://schemas.openxmlformats.org/officeDocument/2006/relationships/slideLayout" Target="../slideLayouts/slideLayout695.xml"/><Relationship Id="rId15" Type="http://schemas.openxmlformats.org/officeDocument/2006/relationships/slideLayout" Target="../slideLayouts/slideLayout705.xml"/><Relationship Id="rId10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9.xml"/><Relationship Id="rId14" Type="http://schemas.openxmlformats.org/officeDocument/2006/relationships/slideLayout" Target="../slideLayouts/slideLayout704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5.xml"/><Relationship Id="rId13" Type="http://schemas.openxmlformats.org/officeDocument/2006/relationships/slideLayout" Target="../slideLayouts/slideLayout720.xml"/><Relationship Id="rId3" Type="http://schemas.openxmlformats.org/officeDocument/2006/relationships/slideLayout" Target="../slideLayouts/slideLayout710.xml"/><Relationship Id="rId7" Type="http://schemas.openxmlformats.org/officeDocument/2006/relationships/slideLayout" Target="../slideLayouts/slideLayout714.xml"/><Relationship Id="rId12" Type="http://schemas.openxmlformats.org/officeDocument/2006/relationships/slideLayout" Target="../slideLayouts/slideLayout719.xml"/><Relationship Id="rId2" Type="http://schemas.openxmlformats.org/officeDocument/2006/relationships/slideLayout" Target="../slideLayouts/slideLayout709.xml"/><Relationship Id="rId1" Type="http://schemas.openxmlformats.org/officeDocument/2006/relationships/slideLayout" Target="../slideLayouts/slideLayout708.xml"/><Relationship Id="rId6" Type="http://schemas.openxmlformats.org/officeDocument/2006/relationships/slideLayout" Target="../slideLayouts/slideLayout713.xml"/><Relationship Id="rId11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712.xml"/><Relationship Id="rId10" Type="http://schemas.openxmlformats.org/officeDocument/2006/relationships/slideLayout" Target="../slideLayouts/slideLayout717.xml"/><Relationship Id="rId4" Type="http://schemas.openxmlformats.org/officeDocument/2006/relationships/slideLayout" Target="../slideLayouts/slideLayout711.xml"/><Relationship Id="rId9" Type="http://schemas.openxmlformats.org/officeDocument/2006/relationships/slideLayout" Target="../slideLayouts/slideLayout716.xml"/><Relationship Id="rId1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8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723.xml"/><Relationship Id="rId7" Type="http://schemas.openxmlformats.org/officeDocument/2006/relationships/slideLayout" Target="../slideLayouts/slideLayout727.xml"/><Relationship Id="rId12" Type="http://schemas.openxmlformats.org/officeDocument/2006/relationships/slideLayout" Target="../slideLayouts/slideLayout732.xml"/><Relationship Id="rId2" Type="http://schemas.openxmlformats.org/officeDocument/2006/relationships/slideLayout" Target="../slideLayouts/slideLayout722.xml"/><Relationship Id="rId1" Type="http://schemas.openxmlformats.org/officeDocument/2006/relationships/slideLayout" Target="../slideLayouts/slideLayout721.xml"/><Relationship Id="rId6" Type="http://schemas.openxmlformats.org/officeDocument/2006/relationships/slideLayout" Target="../slideLayouts/slideLayout726.xml"/><Relationship Id="rId11" Type="http://schemas.openxmlformats.org/officeDocument/2006/relationships/slideLayout" Target="../slideLayouts/slideLayout731.xml"/><Relationship Id="rId5" Type="http://schemas.openxmlformats.org/officeDocument/2006/relationships/slideLayout" Target="../slideLayouts/slideLayout725.xml"/><Relationship Id="rId10" Type="http://schemas.openxmlformats.org/officeDocument/2006/relationships/slideLayout" Target="../slideLayouts/slideLayout730.xml"/><Relationship Id="rId4" Type="http://schemas.openxmlformats.org/officeDocument/2006/relationships/slideLayout" Target="../slideLayouts/slideLayout724.xml"/><Relationship Id="rId9" Type="http://schemas.openxmlformats.org/officeDocument/2006/relationships/slideLayout" Target="../slideLayouts/slideLayout7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0.xml"/><Relationship Id="rId13" Type="http://schemas.openxmlformats.org/officeDocument/2006/relationships/slideLayout" Target="../slideLayouts/slideLayout745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735.xml"/><Relationship Id="rId7" Type="http://schemas.openxmlformats.org/officeDocument/2006/relationships/slideLayout" Target="../slideLayouts/slideLayout739.xml"/><Relationship Id="rId12" Type="http://schemas.openxmlformats.org/officeDocument/2006/relationships/slideLayout" Target="../slideLayouts/slideLayout744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734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8.xml"/><Relationship Id="rId11" Type="http://schemas.openxmlformats.org/officeDocument/2006/relationships/slideLayout" Target="../slideLayouts/slideLayout743.xml"/><Relationship Id="rId5" Type="http://schemas.openxmlformats.org/officeDocument/2006/relationships/slideLayout" Target="../slideLayouts/slideLayout737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742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736.xml"/><Relationship Id="rId9" Type="http://schemas.openxmlformats.org/officeDocument/2006/relationships/slideLayout" Target="../slideLayouts/slideLayout741.xml"/><Relationship Id="rId14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3.xml"/><Relationship Id="rId13" Type="http://schemas.openxmlformats.org/officeDocument/2006/relationships/slideLayout" Target="../slideLayouts/slideLayout758.xml"/><Relationship Id="rId18" Type="http://schemas.openxmlformats.org/officeDocument/2006/relationships/slideLayout" Target="../slideLayouts/slideLayout763.xml"/><Relationship Id="rId26" Type="http://schemas.openxmlformats.org/officeDocument/2006/relationships/slideLayout" Target="../slideLayouts/slideLayout771.xml"/><Relationship Id="rId3" Type="http://schemas.openxmlformats.org/officeDocument/2006/relationships/slideLayout" Target="../slideLayouts/slideLayout748.xml"/><Relationship Id="rId21" Type="http://schemas.openxmlformats.org/officeDocument/2006/relationships/slideLayout" Target="../slideLayouts/slideLayout766.xml"/><Relationship Id="rId34" Type="http://schemas.openxmlformats.org/officeDocument/2006/relationships/tags" Target="../tags/tag8.xml"/><Relationship Id="rId7" Type="http://schemas.openxmlformats.org/officeDocument/2006/relationships/slideLayout" Target="../slideLayouts/slideLayout752.xml"/><Relationship Id="rId12" Type="http://schemas.openxmlformats.org/officeDocument/2006/relationships/slideLayout" Target="../slideLayouts/slideLayout757.xml"/><Relationship Id="rId17" Type="http://schemas.openxmlformats.org/officeDocument/2006/relationships/slideLayout" Target="../slideLayouts/slideLayout762.xml"/><Relationship Id="rId25" Type="http://schemas.openxmlformats.org/officeDocument/2006/relationships/slideLayout" Target="../slideLayouts/slideLayout770.xml"/><Relationship Id="rId33" Type="http://schemas.openxmlformats.org/officeDocument/2006/relationships/vmlDrawing" Target="../drawings/vmlDrawing3.vml"/><Relationship Id="rId2" Type="http://schemas.openxmlformats.org/officeDocument/2006/relationships/slideLayout" Target="../slideLayouts/slideLayout747.xml"/><Relationship Id="rId16" Type="http://schemas.openxmlformats.org/officeDocument/2006/relationships/slideLayout" Target="../slideLayouts/slideLayout761.xml"/><Relationship Id="rId20" Type="http://schemas.openxmlformats.org/officeDocument/2006/relationships/slideLayout" Target="../slideLayouts/slideLayout765.xml"/><Relationship Id="rId29" Type="http://schemas.openxmlformats.org/officeDocument/2006/relationships/slideLayout" Target="../slideLayouts/slideLayout774.xml"/><Relationship Id="rId1" Type="http://schemas.openxmlformats.org/officeDocument/2006/relationships/slideLayout" Target="../slideLayouts/slideLayout746.xml"/><Relationship Id="rId6" Type="http://schemas.openxmlformats.org/officeDocument/2006/relationships/slideLayout" Target="../slideLayouts/slideLayout751.xml"/><Relationship Id="rId11" Type="http://schemas.openxmlformats.org/officeDocument/2006/relationships/slideLayout" Target="../slideLayouts/slideLayout756.xml"/><Relationship Id="rId24" Type="http://schemas.openxmlformats.org/officeDocument/2006/relationships/slideLayout" Target="../slideLayouts/slideLayout769.xml"/><Relationship Id="rId32" Type="http://schemas.openxmlformats.org/officeDocument/2006/relationships/theme" Target="../theme/theme51.xml"/><Relationship Id="rId37" Type="http://schemas.openxmlformats.org/officeDocument/2006/relationships/image" Target="../media/image13.emf"/><Relationship Id="rId5" Type="http://schemas.openxmlformats.org/officeDocument/2006/relationships/slideLayout" Target="../slideLayouts/slideLayout750.xml"/><Relationship Id="rId15" Type="http://schemas.openxmlformats.org/officeDocument/2006/relationships/slideLayout" Target="../slideLayouts/slideLayout760.xml"/><Relationship Id="rId23" Type="http://schemas.openxmlformats.org/officeDocument/2006/relationships/slideLayout" Target="../slideLayouts/slideLayout768.xml"/><Relationship Id="rId28" Type="http://schemas.openxmlformats.org/officeDocument/2006/relationships/slideLayout" Target="../slideLayouts/slideLayout773.xml"/><Relationship Id="rId36" Type="http://schemas.openxmlformats.org/officeDocument/2006/relationships/oleObject" Target="../embeddings/oleObject3.bin"/><Relationship Id="rId10" Type="http://schemas.openxmlformats.org/officeDocument/2006/relationships/slideLayout" Target="../slideLayouts/slideLayout755.xml"/><Relationship Id="rId19" Type="http://schemas.openxmlformats.org/officeDocument/2006/relationships/slideLayout" Target="../slideLayouts/slideLayout764.xml"/><Relationship Id="rId31" Type="http://schemas.openxmlformats.org/officeDocument/2006/relationships/slideLayout" Target="../slideLayouts/slideLayout776.xml"/><Relationship Id="rId4" Type="http://schemas.openxmlformats.org/officeDocument/2006/relationships/slideLayout" Target="../slideLayouts/slideLayout749.xml"/><Relationship Id="rId9" Type="http://schemas.openxmlformats.org/officeDocument/2006/relationships/slideLayout" Target="../slideLayouts/slideLayout754.xml"/><Relationship Id="rId14" Type="http://schemas.openxmlformats.org/officeDocument/2006/relationships/slideLayout" Target="../slideLayouts/slideLayout759.xml"/><Relationship Id="rId22" Type="http://schemas.openxmlformats.org/officeDocument/2006/relationships/slideLayout" Target="../slideLayouts/slideLayout767.xml"/><Relationship Id="rId27" Type="http://schemas.openxmlformats.org/officeDocument/2006/relationships/slideLayout" Target="../slideLayouts/slideLayout772.xml"/><Relationship Id="rId30" Type="http://schemas.openxmlformats.org/officeDocument/2006/relationships/slideLayout" Target="../slideLayouts/slideLayout775.xml"/><Relationship Id="rId35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5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3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342C4-6C74-4B39-9C12-F158E280AB5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3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21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4A357-2B98-4EFE-BCBA-CEC24098F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1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  <p:sldLayoutId id="2147484810" r:id="rId12"/>
    <p:sldLayoutId id="2147484811" r:id="rId13"/>
    <p:sldLayoutId id="21474848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4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E5A1D2-A447-401E-B087-3F9441D20B1F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68" r:id="rId2"/>
    <p:sldLayoutId id="2147484969" r:id="rId3"/>
    <p:sldLayoutId id="2147484970" r:id="rId4"/>
    <p:sldLayoutId id="2147484971" r:id="rId5"/>
    <p:sldLayoutId id="2147484972" r:id="rId6"/>
    <p:sldLayoutId id="2147484973" r:id="rId7"/>
    <p:sldLayoutId id="2147484974" r:id="rId8"/>
    <p:sldLayoutId id="2147484975" r:id="rId9"/>
    <p:sldLayoutId id="2147484976" r:id="rId10"/>
    <p:sldLayoutId id="2147484977" r:id="rId11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4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E5A1D2-A447-401E-B087-3F9441D20B1F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  <p:sldLayoutId id="2147484888" r:id="rId12"/>
    <p:sldLayoutId id="2147484889" r:id="rId13"/>
    <p:sldLayoutId id="2147484890" r:id="rId14"/>
    <p:sldLayoutId id="2147484892" r:id="rId15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Показания к назначению фенспирида (в соответствии с инструкцией)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16128"/>
            <a:ext cx="77724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0E817C6-5BAD-4FD3-A8DD-BE3135D9E4C8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FFFF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  <p:sldLayoutId id="2147485341" r:id="rId12"/>
    <p:sldLayoutId id="2147485342" r:id="rId13"/>
    <p:sldLayoutId id="2147485343" r:id="rId14"/>
    <p:sldLayoutId id="2147485345" r:id="rId1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6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  <p:sldLayoutId id="2147485471" r:id="rId2"/>
    <p:sldLayoutId id="2147485472" r:id="rId3"/>
    <p:sldLayoutId id="2147485473" r:id="rId4"/>
    <p:sldLayoutId id="2147485474" r:id="rId5"/>
    <p:sldLayoutId id="2147485475" r:id="rId6"/>
    <p:sldLayoutId id="2147485476" r:id="rId7"/>
    <p:sldLayoutId id="2147485477" r:id="rId8"/>
    <p:sldLayoutId id="2147485478" r:id="rId9"/>
    <p:sldLayoutId id="2147485479" r:id="rId10"/>
    <p:sldLayoutId id="2147485480" r:id="rId11"/>
    <p:sldLayoutId id="2147485359" r:id="rId12"/>
    <p:sldLayoutId id="2147485360" r:id="rId13"/>
    <p:sldLayoutId id="2147485361" r:id="rId14"/>
    <p:sldLayoutId id="2147485363" r:id="rId1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FA74A56-936A-4251-9BAC-B8ADE82457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2" r:id="rId1"/>
    <p:sldLayoutId id="2147485483" r:id="rId2"/>
    <p:sldLayoutId id="2147485484" r:id="rId3"/>
    <p:sldLayoutId id="2147485485" r:id="rId4"/>
    <p:sldLayoutId id="2147485486" r:id="rId5"/>
    <p:sldLayoutId id="2147485487" r:id="rId6"/>
    <p:sldLayoutId id="2147485488" r:id="rId7"/>
    <p:sldLayoutId id="2147485489" r:id="rId8"/>
    <p:sldLayoutId id="2147485490" r:id="rId9"/>
    <p:sldLayoutId id="2147485491" r:id="rId10"/>
    <p:sldLayoutId id="2147485492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82E952-5AD9-214B-9621-C4B76FCC59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832FEE-0515-8647-B98F-A79AAB627D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4" r:id="rId1"/>
    <p:sldLayoutId id="2147485585" r:id="rId2"/>
    <p:sldLayoutId id="2147485586" r:id="rId3"/>
    <p:sldLayoutId id="2147485587" r:id="rId4"/>
    <p:sldLayoutId id="2147485588" r:id="rId5"/>
    <p:sldLayoutId id="2147485589" r:id="rId6"/>
    <p:sldLayoutId id="2147485590" r:id="rId7"/>
    <p:sldLayoutId id="2147485591" r:id="rId8"/>
    <p:sldLayoutId id="2147485592" r:id="rId9"/>
    <p:sldLayoutId id="2147485593" r:id="rId10"/>
    <p:sldLayoutId id="21474855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0F735-3F32-452B-8564-9157FACF0A4B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CEF3B-335F-48C6-A062-B84AD64E4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  <p:sldLayoutId id="2147485679" r:id="rId12"/>
    <p:sldLayoutId id="2147485680" r:id="rId13"/>
    <p:sldLayoutId id="2147485681" r:id="rId14"/>
    <p:sldLayoutId id="214748568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0F735-3F32-452B-8564-9157FACF0A4B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CEF3B-335F-48C6-A062-B84AD64E4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  <p:sldLayoutId id="2147485695" r:id="rId12"/>
    <p:sldLayoutId id="2147485696" r:id="rId13"/>
    <p:sldLayoutId id="2147485697" r:id="rId14"/>
    <p:sldLayoutId id="214748569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0F735-3F32-452B-8564-9157FACF0A4B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CEF3B-335F-48C6-A062-B84AD64E4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0F735-3F32-452B-8564-9157FACF0A4B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CEF3B-335F-48C6-A062-B84AD64E4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8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  <p:sldLayoutId id="2147485743" r:id="rId12"/>
    <p:sldLayoutId id="2147485744" r:id="rId13"/>
    <p:sldLayoutId id="2147485745" r:id="rId14"/>
    <p:sldLayoutId id="214748574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4"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  <p:sldLayoutId id="2147485798" r:id="rId3"/>
    <p:sldLayoutId id="2147485799" r:id="rId4"/>
    <p:sldLayoutId id="2147485800" r:id="rId5"/>
    <p:sldLayoutId id="2147485801" r:id="rId6"/>
    <p:sldLayoutId id="2147485802" r:id="rId7"/>
    <p:sldLayoutId id="2147485803" r:id="rId8"/>
    <p:sldLayoutId id="2147485804" r:id="rId9"/>
    <p:sldLayoutId id="2147485805" r:id="rId10"/>
    <p:sldLayoutId id="2147485806" r:id="rId11"/>
  </p:sldLayoutIdLst>
  <p:txStyles>
    <p:titleStyle>
      <a:lvl1pPr algn="ctr" defTabSz="9143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600" algn="l" defTabSz="9143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600" algn="l" defTabSz="9143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6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2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6" indent="-228600" algn="l" defTabSz="9143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3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8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2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389972-CAD8-45B0-8B44-FEFF9123C36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9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  <p:sldLayoutId id="2147485869" r:id="rId6"/>
    <p:sldLayoutId id="2147485870" r:id="rId7"/>
    <p:sldLayoutId id="2147485871" r:id="rId8"/>
    <p:sldLayoutId id="2147485872" r:id="rId9"/>
    <p:sldLayoutId id="2147485873" r:id="rId10"/>
    <p:sldLayoutId id="2147485874" r:id="rId11"/>
    <p:sldLayoutId id="2147485875" r:id="rId12"/>
    <p:sldLayoutId id="2147485876" r:id="rId13"/>
    <p:sldLayoutId id="2147485877" r:id="rId14"/>
    <p:sldLayoutId id="2147485878" r:id="rId15"/>
    <p:sldLayoutId id="2147485879" r:id="rId16"/>
    <p:sldLayoutId id="214748588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389972-CAD8-45B0-8B44-FEFF9123C36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4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2" r:id="rId1"/>
    <p:sldLayoutId id="2147485883" r:id="rId2"/>
    <p:sldLayoutId id="2147485884" r:id="rId3"/>
    <p:sldLayoutId id="2147485885" r:id="rId4"/>
    <p:sldLayoutId id="2147485886" r:id="rId5"/>
    <p:sldLayoutId id="2147485887" r:id="rId6"/>
    <p:sldLayoutId id="2147485888" r:id="rId7"/>
    <p:sldLayoutId id="2147485889" r:id="rId8"/>
    <p:sldLayoutId id="2147485890" r:id="rId9"/>
    <p:sldLayoutId id="2147485891" r:id="rId10"/>
    <p:sldLayoutId id="2147485892" r:id="rId11"/>
    <p:sldLayoutId id="2147485893" r:id="rId12"/>
    <p:sldLayoutId id="2147485894" r:id="rId13"/>
    <p:sldLayoutId id="2147485895" r:id="rId14"/>
    <p:sldLayoutId id="2147485896" r:id="rId15"/>
    <p:sldLayoutId id="2147485897" r:id="rId16"/>
    <p:sldLayoutId id="2147485898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389972-CAD8-45B0-8B44-FEFF9123C36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  <p:sldLayoutId id="2147485911" r:id="rId12"/>
    <p:sldLayoutId id="2147485912" r:id="rId13"/>
    <p:sldLayoutId id="2147485913" r:id="rId14"/>
    <p:sldLayoutId id="2147485914" r:id="rId15"/>
    <p:sldLayoutId id="2147485915" r:id="rId16"/>
    <p:sldLayoutId id="2147485916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EBF63-D8C4-4C2D-83A2-E86BD33926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  <p:sldLayoutId id="2147485981" r:id="rId12"/>
    <p:sldLayoutId id="2147485982" r:id="rId13"/>
    <p:sldLayoutId id="2147485983" r:id="rId14"/>
    <p:sldLayoutId id="2147485984" r:id="rId15"/>
    <p:sldLayoutId id="2147485985" r:id="rId16"/>
    <p:sldLayoutId id="2147485986" r:id="rId17"/>
    <p:sldLayoutId id="2147485987" r:id="rId18"/>
    <p:sldLayoutId id="2147485988" r:id="rId19"/>
    <p:sldLayoutId id="2147485989" r:id="rId20"/>
    <p:sldLayoutId id="2147485990" r:id="rId21"/>
    <p:sldLayoutId id="2147485991" r:id="rId2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23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4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3" r:id="rId1"/>
    <p:sldLayoutId id="2147485994" r:id="rId2"/>
    <p:sldLayoutId id="2147485995" r:id="rId3"/>
    <p:sldLayoutId id="2147485996" r:id="rId4"/>
    <p:sldLayoutId id="2147485997" r:id="rId5"/>
    <p:sldLayoutId id="2147485998" r:id="rId6"/>
    <p:sldLayoutId id="2147485999" r:id="rId7"/>
    <p:sldLayoutId id="2147486000" r:id="rId8"/>
    <p:sldLayoutId id="2147486001" r:id="rId9"/>
    <p:sldLayoutId id="2147486002" r:id="rId10"/>
    <p:sldLayoutId id="2147486003" r:id="rId11"/>
    <p:sldLayoutId id="2147486004" r:id="rId12"/>
    <p:sldLayoutId id="2147486005" r:id="rId13"/>
    <p:sldLayoutId id="2147486006" r:id="rId14"/>
    <p:sldLayoutId id="2147486007" r:id="rId15"/>
    <p:sldLayoutId id="2147486008" r:id="rId16"/>
    <p:sldLayoutId id="2147486009" r:id="rId17"/>
    <p:sldLayoutId id="2147486010" r:id="rId18"/>
    <p:sldLayoutId id="2147486011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16000"/>
        <a:buChar char="•"/>
        <a:tabLst>
          <a:tab pos="568325" algn="l"/>
        </a:tabLst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7063" indent="-2794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tabLst>
          <a:tab pos="568325" algn="l"/>
        </a:tabLst>
        <a:defRPr sz="2200">
          <a:solidFill>
            <a:srgbClr val="FFFFFF"/>
          </a:solidFill>
          <a:latin typeface="+mn-lt"/>
        </a:defRPr>
      </a:lvl2pPr>
      <a:lvl3pPr marL="1027113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ü"/>
        <a:tabLst>
          <a:tab pos="568325" algn="l"/>
        </a:tabLst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tabLst>
          <a:tab pos="568325" algn="l"/>
        </a:tabLst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4C6F99-49AB-4380-941C-A22627B0624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1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3" r:id="rId1"/>
    <p:sldLayoutId id="2147486014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  <p:sldLayoutId id="2147486025" r:id="rId13"/>
    <p:sldLayoutId id="2147486026" r:id="rId14"/>
    <p:sldLayoutId id="2147486027" r:id="rId15"/>
    <p:sldLayoutId id="2147486028" r:id="rId16"/>
    <p:sldLayoutId id="2147486029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5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3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342C4-6C74-4B39-9C12-F158E280AB5F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43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621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4A357-2B98-4EFE-BCBA-CEC24098F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4C6F99-49AB-4380-941C-A22627B0624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3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1" r:id="rId1"/>
    <p:sldLayoutId id="2147486032" r:id="rId2"/>
    <p:sldLayoutId id="2147486033" r:id="rId3"/>
    <p:sldLayoutId id="2147486034" r:id="rId4"/>
    <p:sldLayoutId id="2147486035" r:id="rId5"/>
    <p:sldLayoutId id="2147486036" r:id="rId6"/>
    <p:sldLayoutId id="2147486037" r:id="rId7"/>
    <p:sldLayoutId id="2147486038" r:id="rId8"/>
    <p:sldLayoutId id="2147486039" r:id="rId9"/>
    <p:sldLayoutId id="2147486040" r:id="rId10"/>
    <p:sldLayoutId id="2147486041" r:id="rId11"/>
    <p:sldLayoutId id="2147486042" r:id="rId12"/>
    <p:sldLayoutId id="2147486043" r:id="rId13"/>
    <p:sldLayoutId id="2147486044" r:id="rId14"/>
    <p:sldLayoutId id="2147486045" r:id="rId15"/>
    <p:sldLayoutId id="2147486046" r:id="rId16"/>
    <p:sldLayoutId id="2147486047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4C6F99-49AB-4380-941C-A22627B0624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  <p:sldLayoutId id="2147486096" r:id="rId12"/>
    <p:sldLayoutId id="2147486097" r:id="rId13"/>
    <p:sldLayoutId id="2147486098" r:id="rId14"/>
    <p:sldLayoutId id="2147486099" r:id="rId15"/>
    <p:sldLayoutId id="2147486100" r:id="rId16"/>
    <p:sldLayoutId id="2147486101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4C6F99-49AB-4380-941C-A22627B0624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3" r:id="rId1"/>
    <p:sldLayoutId id="2147486104" r:id="rId2"/>
    <p:sldLayoutId id="2147486105" r:id="rId3"/>
    <p:sldLayoutId id="2147486106" r:id="rId4"/>
    <p:sldLayoutId id="2147486107" r:id="rId5"/>
    <p:sldLayoutId id="2147486108" r:id="rId6"/>
    <p:sldLayoutId id="2147486109" r:id="rId7"/>
    <p:sldLayoutId id="2147486110" r:id="rId8"/>
    <p:sldLayoutId id="2147486111" r:id="rId9"/>
    <p:sldLayoutId id="2147486112" r:id="rId10"/>
    <p:sldLayoutId id="2147486113" r:id="rId11"/>
    <p:sldLayoutId id="2147486114" r:id="rId12"/>
    <p:sldLayoutId id="2147486115" r:id="rId13"/>
    <p:sldLayoutId id="2147486116" r:id="rId14"/>
    <p:sldLayoutId id="2147486117" r:id="rId15"/>
    <p:sldLayoutId id="2147486118" r:id="rId16"/>
    <p:sldLayoutId id="2147486119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4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6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E5A1D2-A447-401E-B087-3F9441D20B1F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24" r:id="rId4"/>
    <p:sldLayoutId id="2147486125" r:id="rId5"/>
    <p:sldLayoutId id="2147486126" r:id="rId6"/>
    <p:sldLayoutId id="2147486127" r:id="rId7"/>
    <p:sldLayoutId id="2147486128" r:id="rId8"/>
    <p:sldLayoutId id="2147486129" r:id="rId9"/>
    <p:sldLayoutId id="2147486130" r:id="rId10"/>
    <p:sldLayoutId id="2147486131" r:id="rId11"/>
    <p:sldLayoutId id="2147486132" r:id="rId12"/>
    <p:sldLayoutId id="2147486133" r:id="rId13"/>
    <p:sldLayoutId id="2147486134" r:id="rId14"/>
    <p:sldLayoutId id="2147486135" r:id="rId15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0342C4-6C74-4B39-9C12-F158E280AB5F}" type="datetimeFigureOut">
              <a:rPr lang="en-US" smtClean="0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4A357-2B98-4EFE-BCBA-CEC24098F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5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  <p:sldLayoutId id="2147486157" r:id="rId7"/>
    <p:sldLayoutId id="2147486158" r:id="rId8"/>
    <p:sldLayoutId id="2147486159" r:id="rId9"/>
    <p:sldLayoutId id="2147486160" r:id="rId10"/>
    <p:sldLayoutId id="2147486161" r:id="rId11"/>
    <p:sldLayoutId id="2147486162" r:id="rId12"/>
    <p:sldLayoutId id="2147486163" r:id="rId13"/>
    <p:sldLayoutId id="2147486164" r:id="rId14"/>
    <p:sldLayoutId id="214748616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D7566-0927-4286-BA50-4DD8770F98C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2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7" r:id="rId1"/>
    <p:sldLayoutId id="2147486168" r:id="rId2"/>
    <p:sldLayoutId id="2147486169" r:id="rId3"/>
    <p:sldLayoutId id="2147486170" r:id="rId4"/>
    <p:sldLayoutId id="2147486171" r:id="rId5"/>
    <p:sldLayoutId id="2147486172" r:id="rId6"/>
    <p:sldLayoutId id="2147486173" r:id="rId7"/>
    <p:sldLayoutId id="2147486174" r:id="rId8"/>
    <p:sldLayoutId id="2147486175" r:id="rId9"/>
    <p:sldLayoutId id="2147486176" r:id="rId10"/>
    <p:sldLayoutId id="2147486177" r:id="rId11"/>
    <p:sldLayoutId id="2147486178" r:id="rId12"/>
    <p:sldLayoutId id="214748617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0342C4-6C74-4B39-9C12-F158E280AB5F}" type="datetimeFigureOut">
              <a:rPr lang="en-US" smtClean="0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4A357-2B98-4EFE-BCBA-CEC24098F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182" r:id="rId2"/>
    <p:sldLayoutId id="2147486183" r:id="rId3"/>
    <p:sldLayoutId id="2147486184" r:id="rId4"/>
    <p:sldLayoutId id="2147486185" r:id="rId5"/>
    <p:sldLayoutId id="2147486186" r:id="rId6"/>
    <p:sldLayoutId id="2147486187" r:id="rId7"/>
    <p:sldLayoutId id="2147486188" r:id="rId8"/>
    <p:sldLayoutId id="2147486189" r:id="rId9"/>
    <p:sldLayoutId id="2147486190" r:id="rId10"/>
    <p:sldLayoutId id="2147486191" r:id="rId11"/>
    <p:sldLayoutId id="2147486192" r:id="rId12"/>
    <p:sldLayoutId id="2147486193" r:id="rId13"/>
    <p:sldLayoutId id="2147486194" r:id="rId14"/>
    <p:sldLayoutId id="214748619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0342C4-6C74-4B39-9C12-F158E280AB5F}" type="datetimeFigureOut">
              <a:rPr lang="en-US" smtClean="0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4A357-2B98-4EFE-BCBA-CEC24098F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7" r:id="rId1"/>
    <p:sldLayoutId id="2147486198" r:id="rId2"/>
    <p:sldLayoutId id="2147486199" r:id="rId3"/>
    <p:sldLayoutId id="2147486200" r:id="rId4"/>
    <p:sldLayoutId id="2147486201" r:id="rId5"/>
    <p:sldLayoutId id="2147486202" r:id="rId6"/>
    <p:sldLayoutId id="2147486203" r:id="rId7"/>
    <p:sldLayoutId id="2147486204" r:id="rId8"/>
    <p:sldLayoutId id="2147486205" r:id="rId9"/>
    <p:sldLayoutId id="2147486206" r:id="rId10"/>
    <p:sldLayoutId id="2147486207" r:id="rId11"/>
    <p:sldLayoutId id="2147486208" r:id="rId12"/>
    <p:sldLayoutId id="2147486209" r:id="rId13"/>
    <p:sldLayoutId id="214748621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0342C4-6C74-4B39-9C12-F158E280AB5F}" type="datetimeFigureOut">
              <a:rPr lang="en-US" smtClean="0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4A357-2B98-4EFE-BCBA-CEC24098F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  <p:sldLayoutId id="2147486223" r:id="rId12"/>
    <p:sldLayoutId id="2147486224" r:id="rId13"/>
    <p:sldLayoutId id="214748622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E055A-E414-4697-B344-D0EA6CEEC356}" type="datetimeFigureOut">
              <a:rPr lang="en-US">
                <a:solidFill>
                  <a:srgbClr val="309321"/>
                </a:solidFill>
              </a:rPr>
              <a:pPr>
                <a:defRPr/>
              </a:pPr>
              <a:t>3/16/2020</a:t>
            </a:fld>
            <a:endParaRPr lang="en-US">
              <a:solidFill>
                <a:srgbClr val="30932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093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C7D61-88E3-436D-92FF-0FF7E349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1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EBF63-D8C4-4C2D-83A2-E86BD33926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9" r:id="rId17"/>
    <p:sldLayoutId id="2147483840" r:id="rId18"/>
    <p:sldLayoutId id="2147483841" r:id="rId19"/>
    <p:sldLayoutId id="2147483842" r:id="rId20"/>
    <p:sldLayoutId id="2147483843" r:id="rId2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584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EAF5B0-1F87-4FBC-BAA5-38A8C5774024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A67E4-6AD7-44B5-B00E-28C4143771A2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  <p:sldLayoutId id="2147486250" r:id="rId12"/>
    <p:sldLayoutId id="2147486251" r:id="rId13"/>
    <p:sldLayoutId id="2147486252" r:id="rId14"/>
    <p:sldLayoutId id="2147486253" r:id="rId15"/>
    <p:sldLayoutId id="2147486254" r:id="rId16"/>
    <p:sldLayoutId id="2147486255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8403C-4263-4D18-BF03-79C05ED9F1A5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C4B3B-BDA2-4905-99D4-A3BB2019C8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7" r:id="rId1"/>
    <p:sldLayoutId id="2147486258" r:id="rId2"/>
    <p:sldLayoutId id="2147486259" r:id="rId3"/>
    <p:sldLayoutId id="2147486260" r:id="rId4"/>
    <p:sldLayoutId id="2147486261" r:id="rId5"/>
    <p:sldLayoutId id="2147486262" r:id="rId6"/>
    <p:sldLayoutId id="2147486263" r:id="rId7"/>
    <p:sldLayoutId id="2147486264" r:id="rId8"/>
    <p:sldLayoutId id="2147486265" r:id="rId9"/>
    <p:sldLayoutId id="2147486266" r:id="rId10"/>
    <p:sldLayoutId id="2147486267" r:id="rId11"/>
    <p:sldLayoutId id="2147486268" r:id="rId12"/>
    <p:sldLayoutId id="2147486269" r:id="rId13"/>
    <p:sldLayoutId id="21474862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F2AE3-A92B-42D5-AE39-80716B30BE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0A271-F630-4496-9B4C-0A64920CB1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F2AE3-A92B-42D5-AE39-80716B30BE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0A271-F630-4496-9B4C-0A64920CB1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2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  <p:sldLayoutId id="2147486288" r:id="rId5"/>
    <p:sldLayoutId id="2147486289" r:id="rId6"/>
    <p:sldLayoutId id="2147486290" r:id="rId7"/>
    <p:sldLayoutId id="2147486291" r:id="rId8"/>
    <p:sldLayoutId id="2147486292" r:id="rId9"/>
    <p:sldLayoutId id="2147486293" r:id="rId10"/>
    <p:sldLayoutId id="21474862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1D133-59F2-42D4-8DD6-E4822B408A1C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D3C8D-7C91-4F40-A2D5-41E51893F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9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08" r:id="rId1"/>
    <p:sldLayoutId id="2147486309" r:id="rId2"/>
    <p:sldLayoutId id="2147486310" r:id="rId3"/>
    <p:sldLayoutId id="2147486311" r:id="rId4"/>
    <p:sldLayoutId id="2147486312" r:id="rId5"/>
    <p:sldLayoutId id="2147486313" r:id="rId6"/>
    <p:sldLayoutId id="2147486314" r:id="rId7"/>
    <p:sldLayoutId id="2147486315" r:id="rId8"/>
    <p:sldLayoutId id="2147486316" r:id="rId9"/>
    <p:sldLayoutId id="2147486317" r:id="rId10"/>
    <p:sldLayoutId id="2147486318" r:id="rId11"/>
    <p:sldLayoutId id="2147486319" r:id="rId12"/>
    <p:sldLayoutId id="2147486320" r:id="rId13"/>
    <p:sldLayoutId id="21474863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5710DB5C-68BF-4E6E-A50D-AF68F583FD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>
            <a:extLst>
              <a:ext uri="{FF2B5EF4-FFF2-40B4-BE49-F238E27FC236}">
                <a16:creationId xmlns="" xmlns:a16="http://schemas.microsoft.com/office/drawing/2014/main" id="{3F9199BC-80E0-4558-9DEA-2778A0714F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9D872B-7B92-40AC-B938-704F8B289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45B312-3A5A-42D2-BB61-7DBC48375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0D726C-F19E-4346-A745-951CDEF4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2C87D9-1757-4CE4-8947-C4D723E8BCC4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7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5" r:id="rId1"/>
    <p:sldLayoutId id="2147486336" r:id="rId2"/>
    <p:sldLayoutId id="2147486337" r:id="rId3"/>
    <p:sldLayoutId id="2147486338" r:id="rId4"/>
    <p:sldLayoutId id="2147486339" r:id="rId5"/>
    <p:sldLayoutId id="2147486340" r:id="rId6"/>
    <p:sldLayoutId id="2147486341" r:id="rId7"/>
    <p:sldLayoutId id="2147486342" r:id="rId8"/>
    <p:sldLayoutId id="2147486343" r:id="rId9"/>
    <p:sldLayoutId id="2147486344" r:id="rId10"/>
    <p:sldLayoutId id="2147486345" r:id="rId11"/>
    <p:sldLayoutId id="2147486346" r:id="rId12"/>
    <p:sldLayoutId id="2147486347" r:id="rId13"/>
    <p:sldLayoutId id="2147486348" r:id="rId14"/>
    <p:sldLayoutId id="2147486349" r:id="rId15"/>
    <p:sldLayoutId id="2147486350" r:id="rId16"/>
    <p:sldLayoutId id="2147486351" r:id="rId17"/>
    <p:sldLayoutId id="2147486352" r:id="rId18"/>
    <p:sldLayoutId id="2147486353" r:id="rId19"/>
    <p:sldLayoutId id="2147486354" r:id="rId20"/>
    <p:sldLayoutId id="2147486355" r:id="rId21"/>
    <p:sldLayoutId id="2147486356" r:id="rId22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7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27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FA9067-DE46-4BDC-8840-ABEF20E1C291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26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6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  <p:sldLayoutId id="2147486387" r:id="rId12"/>
    <p:sldLayoutId id="2147486388" r:id="rId13"/>
    <p:sldLayoutId id="2147486389" r:id="rId14"/>
    <p:sldLayoutId id="2147486390" r:id="rId15"/>
    <p:sldLayoutId id="2147486391" r:id="rId16"/>
    <p:sldLayoutId id="2147486392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29286-10F4-4388-94D5-5D5AE309E93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94" r:id="rId1"/>
    <p:sldLayoutId id="2147486395" r:id="rId2"/>
    <p:sldLayoutId id="2147486396" r:id="rId3"/>
    <p:sldLayoutId id="2147486397" r:id="rId4"/>
    <p:sldLayoutId id="2147486398" r:id="rId5"/>
    <p:sldLayoutId id="2147486399" r:id="rId6"/>
    <p:sldLayoutId id="2147486400" r:id="rId7"/>
    <p:sldLayoutId id="2147486401" r:id="rId8"/>
    <p:sldLayoutId id="2147486402" r:id="rId9"/>
    <p:sldLayoutId id="2147486403" r:id="rId10"/>
    <p:sldLayoutId id="2147486404" r:id="rId11"/>
    <p:sldLayoutId id="2147486405" r:id="rId12"/>
    <p:sldLayoutId id="2147486406" r:id="rId13"/>
    <p:sldLayoutId id="2147486407" r:id="rId14"/>
    <p:sldLayoutId id="2147486408" r:id="rId15"/>
    <p:sldLayoutId id="2147486409" r:id="rId16"/>
    <p:sldLayoutId id="214748641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9999FF">
                <a:lumMod val="52000"/>
                <a:lumOff val="48000"/>
              </a:srgbClr>
            </a:gs>
            <a:gs pos="37000">
              <a:srgbClr val="F0EBD5"/>
            </a:gs>
            <a:gs pos="94000">
              <a:srgbClr val="D1C39F">
                <a:lumMod val="67000"/>
                <a:lumOff val="33000"/>
                <a:alpha val="7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27976-CD14-420A-95F4-B38815B2CE11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7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0" r:id="rId1"/>
    <p:sldLayoutId id="2147486431" r:id="rId2"/>
    <p:sldLayoutId id="2147486432" r:id="rId3"/>
    <p:sldLayoutId id="2147486433" r:id="rId4"/>
    <p:sldLayoutId id="2147486434" r:id="rId5"/>
    <p:sldLayoutId id="2147486435" r:id="rId6"/>
    <p:sldLayoutId id="2147486436" r:id="rId7"/>
    <p:sldLayoutId id="2147486437" r:id="rId8"/>
    <p:sldLayoutId id="2147486438" r:id="rId9"/>
    <p:sldLayoutId id="2147486439" r:id="rId10"/>
    <p:sldLayoutId id="2147486440" r:id="rId11"/>
    <p:sldLayoutId id="2147486441" r:id="rId12"/>
    <p:sldLayoutId id="21474864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289-52B7-47BD-80CE-7DDC515374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0D6A-A308-4557-8BF7-6E3046B22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4" r:id="rId1"/>
    <p:sldLayoutId id="2147486445" r:id="rId2"/>
    <p:sldLayoutId id="2147486446" r:id="rId3"/>
    <p:sldLayoutId id="2147486447" r:id="rId4"/>
    <p:sldLayoutId id="2147486448" r:id="rId5"/>
    <p:sldLayoutId id="2147486449" r:id="rId6"/>
    <p:sldLayoutId id="2147486450" r:id="rId7"/>
    <p:sldLayoutId id="2147486451" r:id="rId8"/>
    <p:sldLayoutId id="2147486452" r:id="rId9"/>
    <p:sldLayoutId id="2147486453" r:id="rId10"/>
    <p:sldLayoutId id="2147486454" r:id="rId11"/>
    <p:sldLayoutId id="21474864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1CD27-0D82-4254-9A36-B820F0D5361A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6449A-C326-4E98-8C6D-50FF7962BF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18" imgW="360" imgH="360" progId="">
                  <p:embed/>
                </p:oleObj>
              </mc:Choice>
              <mc:Fallback>
                <p:oleObj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4400" dirty="0">
              <a:solidFill>
                <a:prstClr val="white"/>
              </a:solidFill>
              <a:latin typeface="Calibri Light" pitchFamily="34" charset="0"/>
              <a:sym typeface="Calibri Light" pitchFamily="34" charset="0"/>
            </a:endParaRPr>
          </a:p>
        </p:txBody>
      </p:sp>
      <p:sp>
        <p:nvSpPr>
          <p:cNvPr id="102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1F4BE-6FFC-4CCA-92DC-F9DA3AF2B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E6DD37-92BF-4A3D-824B-A3B5B355046F}" type="slidenum">
              <a:rPr lang="ru-RU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zh-CN" smtClean="0"/>
          </a:p>
        </p:txBody>
      </p:sp>
    </p:spTree>
    <p:extLst>
      <p:ext uri="{BB962C8B-B14F-4D97-AF65-F5344CB8AC3E}">
        <p14:creationId xmlns:p14="http://schemas.microsoft.com/office/powerpoint/2010/main" val="14570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8" r:id="rId1"/>
    <p:sldLayoutId id="2147486459" r:id="rId2"/>
    <p:sldLayoutId id="2147486460" r:id="rId3"/>
    <p:sldLayoutId id="214748646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69" r:id="rId12"/>
    <p:sldLayoutId id="2147486470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 hidden="1"/>
          <p:cNvGraphicFramePr>
            <a:graphicFrameLocks noChangeAspect="1"/>
          </p:cNvGraphicFramePr>
          <p:nvPr>
            <p:custDataLst>
              <p:tags r:id="rId34"/>
            </p:custDataLst>
          </p:nvPr>
        </p:nvGraphicFramePr>
        <p:xfrm>
          <a:off x="1192" y="1595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r:id="rId36" imgW="360" imgH="360" progId="TCLayout.ActiveDocument.1">
                  <p:embed/>
                </p:oleObj>
              </mc:Choice>
              <mc:Fallback>
                <p:oleObj r:id="rId3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5"/>
                        <a:ext cx="1190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5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 err="1">
              <a:solidFill>
                <a:srgbClr val="FFFFFF"/>
              </a:solidFill>
              <a:sym typeface="Arial" panose="02080604020202020204" pitchFamily="34" charset="0"/>
            </a:endParaRPr>
          </a:p>
        </p:txBody>
      </p:sp>
      <p:sp>
        <p:nvSpPr>
          <p:cNvPr id="1434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750" y="71438"/>
            <a:ext cx="8572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434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5750" y="1257300"/>
            <a:ext cx="857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85750" y="1106488"/>
            <a:ext cx="85725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8250" y="6483350"/>
            <a:ext cx="285750" cy="3746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403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F86F8-801E-4579-9ED8-E86051509AC3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04639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2" r:id="rId1"/>
    <p:sldLayoutId id="2147486473" r:id="rId2"/>
    <p:sldLayoutId id="2147486474" r:id="rId3"/>
    <p:sldLayoutId id="2147486475" r:id="rId4"/>
    <p:sldLayoutId id="2147486476" r:id="rId5"/>
    <p:sldLayoutId id="2147486477" r:id="rId6"/>
    <p:sldLayoutId id="2147486478" r:id="rId7"/>
    <p:sldLayoutId id="2147486479" r:id="rId8"/>
    <p:sldLayoutId id="2147486480" r:id="rId9"/>
    <p:sldLayoutId id="2147486481" r:id="rId10"/>
    <p:sldLayoutId id="2147486482" r:id="rId11"/>
    <p:sldLayoutId id="2147486483" r:id="rId12"/>
    <p:sldLayoutId id="2147486484" r:id="rId13"/>
    <p:sldLayoutId id="2147486485" r:id="rId14"/>
    <p:sldLayoutId id="2147486486" r:id="rId15"/>
    <p:sldLayoutId id="2147486487" r:id="rId16"/>
    <p:sldLayoutId id="2147486488" r:id="rId17"/>
    <p:sldLayoutId id="2147486489" r:id="rId18"/>
    <p:sldLayoutId id="2147486490" r:id="rId19"/>
    <p:sldLayoutId id="2147486491" r:id="rId20"/>
    <p:sldLayoutId id="2147486492" r:id="rId21"/>
    <p:sldLayoutId id="2147486493" r:id="rId22"/>
    <p:sldLayoutId id="2147486494" r:id="rId23"/>
    <p:sldLayoutId id="2147486495" r:id="rId24"/>
    <p:sldLayoutId id="2147486496" r:id="rId25"/>
    <p:sldLayoutId id="2147486497" r:id="rId26"/>
    <p:sldLayoutId id="2147486498" r:id="rId27"/>
    <p:sldLayoutId id="2147486499" r:id="rId28"/>
    <p:sldLayoutId id="2147486500" r:id="rId29"/>
    <p:sldLayoutId id="2147486501" r:id="rId30"/>
    <p:sldLayoutId id="2147486502" r:id="rId3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marL="231775" indent="-231775" algn="l" rtl="0" fontAlgn="base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"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461963" indent="-230188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Calibri" pitchFamily="34" charset="0"/>
        <a:buChar char="─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682625" indent="-220663" algn="l" rtl="0" fontAlgn="base">
        <a:spcBef>
          <a:spcPts val="200"/>
        </a:spcBef>
        <a:spcAft>
          <a:spcPct val="0"/>
        </a:spcAft>
        <a:buClr>
          <a:schemeClr val="accent1"/>
        </a:buClr>
        <a:buFont typeface="Courier New" pitchFamily="49" charset="0"/>
        <a:buChar char="o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858838" indent="-176213" algn="l" rtl="0" fontAlgn="base">
        <a:spcBef>
          <a:spcPts val="200"/>
        </a:spcBef>
        <a:spcAft>
          <a:spcPct val="0"/>
        </a:spcAft>
        <a:buClr>
          <a:schemeClr val="accent1"/>
        </a:buClr>
        <a:buFont typeface="Wingdings" pitchFamily="2" charset="2"/>
        <a:buChar char="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023938" indent="-165100" algn="l" rtl="0" fontAlgn="base">
        <a:spcBef>
          <a:spcPts val="2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238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3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rgbClr val="FAFD00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16000"/>
        <a:buChar char="•"/>
        <a:tabLst>
          <a:tab pos="568325" algn="l"/>
        </a:tabLst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7063" indent="-2794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tabLst>
          <a:tab pos="568325" algn="l"/>
        </a:tabLst>
        <a:defRPr sz="2200">
          <a:solidFill>
            <a:srgbClr val="FFFFFF"/>
          </a:solidFill>
          <a:latin typeface="+mn-lt"/>
        </a:defRPr>
      </a:lvl2pPr>
      <a:lvl3pPr marL="1027113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ü"/>
        <a:tabLst>
          <a:tab pos="568325" algn="l"/>
        </a:tabLst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tabLst>
          <a:tab pos="568325" algn="l"/>
        </a:tabLst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tabLst>
          <a:tab pos="568325" algn="l"/>
        </a:tabLst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4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41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7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7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27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FA9067-DE46-4BDC-8840-ABEF20E1C291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49"/>
            <a:ext cx="457200" cy="4762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4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648" r:id="rId13"/>
    <p:sldLayoutId id="2147484649" r:id="rId14"/>
    <p:sldLayoutId id="2147484650" r:id="rId15"/>
    <p:sldLayoutId id="2147484651" r:id="rId16"/>
    <p:sldLayoutId id="2147484652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4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41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7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1" y="274637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27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FA9067-DE46-4BDC-8840-ABEF20E1C291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16.03.2020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49"/>
            <a:ext cx="457200" cy="4762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CD9D53-BCA7-4DCC-A28A-C9E376E14DB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40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80AF-3E80-4DC2-8076-EE420A03A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F2DE-6027-4719-BF21-EA669BE92D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9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  <p:sldLayoutId id="2147484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nasthm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asthm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asthma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asthm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Relationship Id="rId6" Type="http://schemas.openxmlformats.org/officeDocument/2006/relationships/hyperlink" Target="http://www.google.com/url?url=http://www.fdoctor.ru/lists/faqtags/document22320.phtml&amp;rct=j&amp;frm=1&amp;q=&amp;esrc=s&amp;sa=U&amp;ei=i--OU662DOeK0AXL94CABw&amp;ved=0CD4Q9QEwDjg8&amp;usg=AFQjCNFOynr1sWEWtLoSGoSucaVWx9D3gA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hyperlink" Target="http://www.google.com/url?url=http://www.medweb.ru/articles/astma-kontrol-za-vydoxom-predotvratit-pristup&amp;rct=j&amp;frm=1&amp;q=&amp;esrc=s&amp;sa=U&amp;ei=8umOU-jdOMGr0QWfz4CwAQ&amp;ved=0CDIQ9QEwCA&amp;usg=AFQjCNGgxxOiSyC-4_yDaNp0lvOv76Flzg" TargetMode="Externa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asthm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58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7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5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5.emf"/><Relationship Id="rId4" Type="http://schemas.openxmlformats.org/officeDocument/2006/relationships/package" Target="../embeddings/_________Microsoft_Word1.docx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3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6.png"/><Relationship Id="rId4" Type="http://schemas.openxmlformats.org/officeDocument/2006/relationships/oleObject" Target="../embeddings/_____Microsoft_Excel_97-20031.xls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hyperlink" Target="http://www.google.com/url?url=http://dailyhealthnet.com/causes-cold/&amp;rct=j&amp;frm=1&amp;q=&amp;esrc=s&amp;sa=U&amp;ei=-5_PU_KeBoLH0QXBgYHgAw&amp;ved=0CDQQ9QEwDzg8&amp;sig2=3VHpg9nGmleNaePau0dJew&amp;usg=AFQjCNHian1ezD8M9BCmvUQH_dNB_l-6x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url=http://scienceblogs.com/notrocketscience/2009/02/12/the-full-genome-of-the-common-cold-virus/&amp;rct=j&amp;frm=1&amp;q=&amp;esrc=s&amp;sa=U&amp;ei=Np_PU7CKNKSa0QXcvoHoCA&amp;ved=0CB4Q9QEwBA&amp;sig2=MApBzWfvzpX9dKUxtWFl3w&amp;usg=AFQjCNHyHlFfp1_-0Y4oYw81cC5wFagg-g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3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0648"/>
            <a:ext cx="7820052" cy="16860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F497D"/>
                </a:solidFill>
                <a:latin typeface="Monotype Corsiva" pitchFamily="66" charset="0"/>
              </a:rPr>
              <a:t>Новые  подходы к диагностике и  </a:t>
            </a:r>
            <a:r>
              <a:rPr lang="ru-RU" b="1" dirty="0">
                <a:solidFill>
                  <a:srgbClr val="1F497D"/>
                </a:solidFill>
                <a:latin typeface="Monotype Corsiva" pitchFamily="66" charset="0"/>
              </a:rPr>
              <a:t>лечению бронхиальной астмы у детей</a:t>
            </a:r>
            <a:br>
              <a:rPr lang="ru-RU" b="1" dirty="0">
                <a:solidFill>
                  <a:srgbClr val="1F497D"/>
                </a:solidFill>
                <a:latin typeface="Monotype Corsiva" pitchFamily="66" charset="0"/>
              </a:rPr>
            </a:b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6" descr="орг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48" y="2060848"/>
            <a:ext cx="4857784" cy="426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17194" y="2060848"/>
            <a:ext cx="4025252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200" b="1" i="1" dirty="0" smtClean="0">
                <a:solidFill>
                  <a:prstClr val="black"/>
                </a:solidFill>
                <a:cs typeface="Arial" pitchFamily="34" charset="0"/>
              </a:rPr>
              <a:t>Заслуженный </a:t>
            </a:r>
            <a:r>
              <a:rPr lang="ru-RU" sz="2200" b="1" i="1" dirty="0">
                <a:solidFill>
                  <a:prstClr val="black"/>
                </a:solidFill>
                <a:cs typeface="Arial" pitchFamily="34" charset="0"/>
              </a:rPr>
              <a:t>врач РФ,</a:t>
            </a:r>
            <a:br>
              <a:rPr lang="ru-RU" sz="2200" b="1" i="1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200" b="1" i="1" dirty="0">
                <a:solidFill>
                  <a:prstClr val="black"/>
                </a:solidFill>
                <a:cs typeface="Arial" pitchFamily="34" charset="0"/>
              </a:rPr>
              <a:t>зав. кафедрой госпитальной педиатрии ОрГМУ,</a:t>
            </a:r>
            <a:br>
              <a:rPr lang="ru-RU" sz="2200" b="1" i="1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200" b="1" i="1" dirty="0">
                <a:solidFill>
                  <a:prstClr val="black"/>
                </a:solidFill>
                <a:cs typeface="Arial" pitchFamily="34" charset="0"/>
              </a:rPr>
              <a:t>профессор </a:t>
            </a:r>
            <a:br>
              <a:rPr lang="ru-RU" sz="2200" b="1" i="1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2200" b="1" i="1" dirty="0">
                <a:solidFill>
                  <a:prstClr val="black"/>
                </a:solidFill>
                <a:cs typeface="Arial" pitchFamily="34" charset="0"/>
              </a:rPr>
              <a:t>М.А. </a:t>
            </a:r>
            <a:r>
              <a:rPr lang="ru-RU" sz="2200" b="1" i="1" dirty="0" smtClean="0">
                <a:solidFill>
                  <a:prstClr val="black"/>
                </a:solidFill>
                <a:cs typeface="Arial" pitchFamily="34" charset="0"/>
              </a:rPr>
              <a:t>Скачкова</a:t>
            </a:r>
          </a:p>
          <a:p>
            <a:pPr algn="ctr">
              <a:spcBef>
                <a:spcPct val="20000"/>
              </a:spcBef>
            </a:pPr>
            <a:endParaRPr lang="ru-RU" sz="2200" b="1" i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2200" b="1" i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200" b="1" i="1" dirty="0" smtClean="0">
                <a:solidFill>
                  <a:prstClr val="black"/>
                </a:solidFill>
                <a:cs typeface="Arial" pitchFamily="34" charset="0"/>
              </a:rPr>
              <a:t>Март 2020</a:t>
            </a:r>
          </a:p>
          <a:p>
            <a:pPr algn="ctr">
              <a:spcBef>
                <a:spcPct val="20000"/>
              </a:spcBef>
            </a:pPr>
            <a:endParaRPr lang="ru-RU" sz="2200" b="1" i="1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4" descr="m_ch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52" y="2"/>
            <a:ext cx="3203575" cy="198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5" y="188640"/>
            <a:ext cx="5832935" cy="1143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Диагностика </a:t>
            </a:r>
            <a:br>
              <a:rPr lang="ru-RU" sz="3200" b="1" dirty="0" smtClean="0"/>
            </a:br>
            <a:r>
              <a:rPr lang="ru-RU" sz="3200" b="1" dirty="0" smtClean="0"/>
              <a:t>в разные возрастные периоды</a:t>
            </a:r>
          </a:p>
        </p:txBody>
      </p:sp>
      <p:sp>
        <p:nvSpPr>
          <p:cNvPr id="3440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556792"/>
            <a:ext cx="8856984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Дети первых двух лет жизни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наследственная отягощенность аллергическими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/>
              <a:t>      заболеваниями (особенно по материнской линии);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высокая частота аллергических реакций на пищевые продукты, медикаменты,  выраженные кожные аллергические проявления,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бурное течение </a:t>
            </a:r>
            <a:r>
              <a:rPr lang="ru-RU" sz="2000" b="1" dirty="0" err="1" smtClean="0"/>
              <a:t>бронхообструктивного</a:t>
            </a:r>
            <a:r>
              <a:rPr lang="ru-RU" sz="2000" b="1" dirty="0" smtClean="0"/>
              <a:t> синдрома с ранним началом во время ОРВИ,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отчетливый эффект </a:t>
            </a:r>
            <a:r>
              <a:rPr lang="ru-RU" sz="2000" b="1" dirty="0" err="1" smtClean="0"/>
              <a:t>бронхолитической</a:t>
            </a:r>
            <a:r>
              <a:rPr lang="ru-RU" sz="2000" b="1" dirty="0" smtClean="0"/>
              <a:t> терапии.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Практически ни один из этих показателей в отдельности (в том числе уровень </a:t>
            </a:r>
            <a:r>
              <a:rPr lang="ru-RU" sz="2000" b="1" dirty="0" err="1" smtClean="0"/>
              <a:t>IgE</a:t>
            </a:r>
            <a:r>
              <a:rPr lang="ru-RU" sz="2000" b="1" dirty="0" smtClean="0"/>
              <a:t>) не может служить достоверным дифференциально-диагностическим критерием </a:t>
            </a:r>
            <a:r>
              <a:rPr lang="ru-RU" sz="2000" b="1" dirty="0" err="1" smtClean="0"/>
              <a:t>обструктивного</a:t>
            </a:r>
            <a:r>
              <a:rPr lang="ru-RU" sz="2000" b="1" dirty="0" smtClean="0"/>
              <a:t> бронхита и бронхиальной астмы.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68315" y="1989139"/>
            <a:ext cx="8135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704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36839"/>
              </p:ext>
            </p:extLst>
          </p:nvPr>
        </p:nvGraphicFramePr>
        <p:xfrm>
          <a:off x="149184" y="4941169"/>
          <a:ext cx="8887313" cy="1706860"/>
        </p:xfrm>
        <a:graphic>
          <a:graphicData uri="http://schemas.openxmlformats.org/drawingml/2006/table">
            <a:tbl>
              <a:tblPr/>
              <a:tblGrid>
                <a:gridCol w="8887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3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2-5 лет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ключевой критерий  диагностики БА является </a:t>
                      </a:r>
                      <a:r>
                        <a:rPr kumimoji="1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персистирование</a:t>
                      </a:r>
                      <a:r>
                        <a:rPr kumimoji="1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протяжении последнего года. Наиболее частые </a:t>
                      </a:r>
                      <a:r>
                        <a:rPr kumimoji="1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тригеры</a:t>
                      </a:r>
                      <a:r>
                        <a:rPr kumimoji="1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1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вирусыБА</a:t>
                      </a:r>
                      <a:r>
                        <a:rPr kumimoji="1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провоцируемая физической нагрузкой, также может быть уникальным фенотипом в  этой возрастной группе.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Group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392845"/>
              </p:ext>
            </p:extLst>
          </p:nvPr>
        </p:nvGraphicFramePr>
        <p:xfrm>
          <a:off x="467544" y="764704"/>
          <a:ext cx="7931150" cy="5794835"/>
        </p:xfrm>
        <a:graphic>
          <a:graphicData uri="http://schemas.openxmlformats.org/drawingml/2006/table">
            <a:tbl>
              <a:tblPr/>
              <a:tblGrid>
                <a:gridCol w="7931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Дети 6 - 12 лет</a:t>
                      </a:r>
                      <a:endParaRPr kumimoji="1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pitchFamily="34" charset="0"/>
                        </a:rPr>
                        <a:t>Провоцируемая вирусами астма  остается обычной формой заболевания. Обострения, вызванные аллергенами и сезонность можно выделить без особых затруднений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Подростки старше 12 </a:t>
                      </a: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pitchFamily="34" charset="0"/>
                        </a:rPr>
                        <a:t>Астма может впервые проявляться в подростковом возрасте, должен настораживать </a:t>
                      </a:r>
                      <a:r>
                        <a:rPr kumimoji="1" lang="ru-RU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pitchFamily="34" charset="0"/>
                        </a:rPr>
                        <a:t>бронхоспазм</a:t>
                      </a:r>
                      <a:r>
                        <a:rPr kumimoji="1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pitchFamily="34" charset="0"/>
                        </a:rPr>
                        <a:t> на нагрузку.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pitchFamily="34" charset="0"/>
                        </a:rPr>
                        <a:t>У пациентов этой возрастной группы могут возникать дополнительные проблемы при выборе тактики ведения,  отказ от    регулярного приема лекарства, от каких-либо ограничений в поведении. Нередко курят. Страх удушья формирует тревожность, чувство отверженности, подкрепляемые переживаниями своего отличия от сверстников.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1600" y="44624"/>
            <a:ext cx="738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Диагностика </a:t>
            </a:r>
            <a:r>
              <a:rPr lang="ru-RU" sz="2800" b="1" dirty="0" smtClean="0"/>
              <a:t> в </a:t>
            </a:r>
            <a:r>
              <a:rPr lang="ru-RU" sz="2800" b="1" dirty="0"/>
              <a:t>разные возрастные периоды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27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172200" cy="5400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Диагностические критерии БА у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взрослых, подростков и детей 6-11 лет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844453"/>
              </p:ext>
            </p:extLst>
          </p:nvPr>
        </p:nvGraphicFramePr>
        <p:xfrm>
          <a:off x="179512" y="1196753"/>
          <a:ext cx="8712968" cy="5659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4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8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9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Диагностические признаки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Критерии,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 для установления диагноза БА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9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1. Наличие вариабельных респираторных симптомов в анамнезе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551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Свистящие хрипы, одышка,  чувство заложенности в груди и кашель. Описание признаков может</a:t>
                      </a:r>
                      <a:r>
                        <a:rPr lang="ru-RU" sz="1600" b="1" baseline="0" dirty="0" smtClean="0"/>
                        <a:t> изменяться в зависимости от цивилизационных  особенностей и от возраста, например, симптом у детей может быть описан, как затрудненное дыхание</a:t>
                      </a:r>
                      <a:endParaRPr lang="ru-RU" sz="1600" b="1" dirty="0" smtClean="0"/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Как правило, более одного типа респираторных симптомов (у взрослых изолированный кашель редко связан с БА)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Симптомы вариабельны по времени</a:t>
                      </a:r>
                      <a:r>
                        <a:rPr lang="ru-RU" sz="1600" b="1" baseline="0" dirty="0" smtClean="0"/>
                        <a:t> и интенсивности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Часто симптомы ухудшаются ночью или после пробуждения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Часто симптомы провоцируются физическими упражнениями, смехом, аллергенами, холодным воздухом.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Часто симптомы появляются или ухудшаются на фоне вирусных инфекций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70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2. Подтвержденное вариабельное ограничение</a:t>
                      </a:r>
                      <a:r>
                        <a:rPr lang="ru-RU" sz="1600" b="1" baseline="0" dirty="0" smtClean="0"/>
                        <a:t> скорости воздушного потока на выдохе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439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Зарегистрированная повышенная вариабельность показателей функции внешнего дыхания* (по данным одного или</a:t>
                      </a:r>
                      <a:r>
                        <a:rPr lang="ru-RU" sz="1200" b="1" baseline="0" dirty="0" smtClean="0"/>
                        <a:t> нескольких приведенных ниже тестов)</a:t>
                      </a:r>
                    </a:p>
                    <a:p>
                      <a:r>
                        <a:rPr lang="ru-RU" sz="1200" b="1" baseline="0" dirty="0" smtClean="0"/>
                        <a:t>И зарегистрированное ограничение скорости воздушного потока*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Чем больше вариабельность или чем чаще она выявляется, тем больше уверенность в диагнозе.</a:t>
                      </a:r>
                    </a:p>
                    <a:p>
                      <a:r>
                        <a:rPr lang="ru-RU" sz="1200" b="1" dirty="0" smtClean="0"/>
                        <a:t>По крайней мере один раз в процессе диагностики при низком ОФВ1,</a:t>
                      </a:r>
                      <a:r>
                        <a:rPr lang="ru-RU" sz="1200" b="1" baseline="0" dirty="0" smtClean="0"/>
                        <a:t> необходимо подтвердить , что отношение ОФВ1/ФЖЕЛ снижено (в норме составляет </a:t>
                      </a:r>
                      <a:r>
                        <a:rPr lang="en-US" sz="1200" b="1" baseline="0" dirty="0" smtClean="0"/>
                        <a:t>&gt; 0</a:t>
                      </a:r>
                      <a:r>
                        <a:rPr lang="ru-RU" sz="1200" b="1" baseline="0" dirty="0" smtClean="0"/>
                        <a:t>,75 – 0,80  у взрослых,  </a:t>
                      </a:r>
                      <a:r>
                        <a:rPr lang="en-US" sz="1200" b="1" baseline="0" dirty="0" smtClean="0"/>
                        <a:t>&gt;0,90 </a:t>
                      </a:r>
                      <a:r>
                        <a:rPr lang="ru-RU" sz="1200" b="1" baseline="0" dirty="0" smtClean="0"/>
                        <a:t>у детей)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6599468"/>
            <a:ext cx="2970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GINA 201</a:t>
            </a:r>
            <a:r>
              <a:rPr lang="ru-RU" sz="1050" dirty="0"/>
              <a:t>8</a:t>
            </a:r>
            <a:r>
              <a:rPr lang="en-US" sz="1050" dirty="0"/>
              <a:t>. </a:t>
            </a:r>
            <a:r>
              <a:rPr lang="ru-RU" sz="1050" dirty="0"/>
              <a:t>Данные с сайта </a:t>
            </a:r>
            <a:r>
              <a:rPr lang="en-US" sz="1050" dirty="0"/>
              <a:t>http://ginasthma.org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208252" y="6457122"/>
            <a:ext cx="59357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i="1" dirty="0"/>
              <a:t>*</a:t>
            </a:r>
            <a:r>
              <a:rPr lang="ru-RU" sz="1050" i="1" dirty="0"/>
              <a:t> Эти тесты могут быть проведены повторно во время проявления симптомов или рано утром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423" y="5526285"/>
            <a:ext cx="8064895" cy="9079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solidFill>
                  <a:schemeClr val="bg1"/>
                </a:solidFill>
              </a:rPr>
              <a:t>GINA </a:t>
            </a:r>
            <a:r>
              <a:rPr lang="ru-RU" sz="2100" b="1" u="sng" dirty="0">
                <a:solidFill>
                  <a:schemeClr val="bg1"/>
                </a:solidFill>
              </a:rPr>
              <a:t>2017: </a:t>
            </a:r>
            <a:r>
              <a:rPr lang="ru-RU" sz="1600" b="1" dirty="0">
                <a:solidFill>
                  <a:schemeClr val="bg1"/>
                </a:solidFill>
              </a:rPr>
              <a:t>после постановки диагноза повторную спирометрию следует проводить раз в 1-2 года, а у пациентов с высоким риском обострений или падением ОФВ</a:t>
            </a:r>
            <a:r>
              <a:rPr lang="ru-RU" sz="1600" b="1" baseline="-25000" dirty="0">
                <a:solidFill>
                  <a:schemeClr val="bg1"/>
                </a:solidFill>
              </a:rPr>
              <a:t>1</a:t>
            </a:r>
            <a:r>
              <a:rPr lang="ru-RU" sz="1600" b="1" dirty="0">
                <a:solidFill>
                  <a:schemeClr val="bg1"/>
                </a:solidFill>
              </a:rPr>
              <a:t> более чем на 15-20 мл в год чаще 1 раза в год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7624" y="660716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/>
              <a:t>GINA 201</a:t>
            </a:r>
            <a:r>
              <a:rPr lang="ru-RU" sz="1000" b="1" dirty="0"/>
              <a:t>8</a:t>
            </a:r>
            <a:r>
              <a:rPr lang="en-US" sz="1000" b="1" dirty="0"/>
              <a:t>. </a:t>
            </a:r>
            <a:r>
              <a:rPr lang="ru-RU" sz="1000" b="1" dirty="0"/>
              <a:t>Данные с сайта </a:t>
            </a:r>
            <a:r>
              <a:rPr lang="en-US" sz="1000" b="1" dirty="0"/>
              <a:t>http://ginasthma.org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4936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31175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 тяжести БА у детей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213259"/>
              </p:ext>
            </p:extLst>
          </p:nvPr>
        </p:nvGraphicFramePr>
        <p:xfrm>
          <a:off x="107504" y="476672"/>
          <a:ext cx="8929053" cy="619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3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8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57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88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99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3502">
                  <a:extLst>
                    <a:ext uri="{9D8B030D-6E8A-4147-A177-3AD203B41FA5}">
                      <a16:colId xmlns="" xmlns:a16="http://schemas.microsoft.com/office/drawing/2014/main" val="3080681746"/>
                    </a:ext>
                  </a:extLst>
                </a:gridCol>
              </a:tblGrid>
              <a:tr h="347193">
                <a:tc rowSpan="2">
                  <a:txBody>
                    <a:bodyPr/>
                    <a:lstStyle/>
                    <a:p>
                      <a:r>
                        <a:rPr lang="ru-RU" sz="1500" dirty="0" smtClean="0"/>
                        <a:t>Компоненты тяжести БА</a:t>
                      </a:r>
                      <a:endParaRPr lang="ru-RU" sz="15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sz="1500" dirty="0" err="1" smtClean="0"/>
                        <a:t>Интермиттирующее</a:t>
                      </a:r>
                      <a:endParaRPr lang="ru-RU" sz="15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500" dirty="0" err="1" smtClean="0"/>
                        <a:t>Персистирующее</a:t>
                      </a:r>
                      <a:r>
                        <a:rPr lang="ru-RU" sz="1500" dirty="0" smtClean="0"/>
                        <a:t> течение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Легкая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Средней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тяжести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Тяжелая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возраст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&lt;5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&lt;5</a:t>
                      </a:r>
                      <a:r>
                        <a:rPr lang="ru-RU" sz="1600" b="1" dirty="0" smtClean="0"/>
                        <a:t>лет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&gt;5</a:t>
                      </a:r>
                      <a:r>
                        <a:rPr lang="ru-RU" sz="1600" b="1" dirty="0" smtClean="0"/>
                        <a:t>лет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&lt;5</a:t>
                      </a:r>
                      <a:r>
                        <a:rPr lang="ru-RU" sz="1600" b="1" dirty="0" smtClean="0"/>
                        <a:t>лет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&gt;5</a:t>
                      </a:r>
                      <a:r>
                        <a:rPr lang="ru-RU" sz="1600" b="1" dirty="0" smtClean="0"/>
                        <a:t>лет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&lt;5</a:t>
                      </a:r>
                      <a:r>
                        <a:rPr lang="ru-RU" sz="1600" b="1" dirty="0" smtClean="0"/>
                        <a:t>лет</a:t>
                      </a:r>
                      <a:endParaRPr lang="ru-RU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&gt;5</a:t>
                      </a:r>
                      <a:r>
                        <a:rPr lang="ru-RU" sz="1600" b="1" dirty="0" smtClean="0"/>
                        <a:t>лет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симптомы</a:t>
                      </a:r>
                      <a:endParaRPr lang="ru-RU" sz="15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2дней/неделю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2дней/неделю, но не каждый день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ежедневные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 течение дня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Ночные пробуждения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2р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1-2р/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2р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3-4р/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&gt;1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но не каждую ночь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&gt;1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Чаще 7раз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Использование КД β</a:t>
                      </a:r>
                      <a:r>
                        <a:rPr lang="en-US" sz="1500" b="1" dirty="0" smtClean="0"/>
                        <a:t>2</a:t>
                      </a:r>
                      <a:r>
                        <a:rPr lang="ru-RU" sz="1500" b="1" dirty="0" smtClean="0"/>
                        <a:t> агонистов</a:t>
                      </a:r>
                      <a:endParaRPr lang="ru-RU" sz="15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2дней/неделю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2дней/неделю, но не каждый день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ежедневные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Несколько раз в день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b="1" baseline="0" dirty="0" smtClean="0"/>
                        <a:t>Повседневная активность</a:t>
                      </a:r>
                      <a:endParaRPr lang="ru-RU" sz="15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нет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Небольшое ограничение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Умеренное ограничение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Выраженное ограничение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3442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ФВД</a:t>
                      </a:r>
                    </a:p>
                    <a:p>
                      <a:r>
                        <a:rPr lang="ru-RU" sz="1200" b="1" dirty="0" smtClean="0"/>
                        <a:t>ОФВ1(исходно) или ПСВ (лучшая)</a:t>
                      </a:r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ОФВ1/ЖЕЛ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применимо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 ОФВ1 между обострениями 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&gt;80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&gt;85%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применимо</a:t>
                      </a: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&gt;80%</a:t>
                      </a: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&gt;80%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применимо</a:t>
                      </a: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60-80%</a:t>
                      </a: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75-80%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применимо</a:t>
                      </a: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&lt;60%</a:t>
                      </a: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Обострения</a:t>
                      </a:r>
                      <a:r>
                        <a:rPr lang="ru-RU" sz="1500" b="1" baseline="0" dirty="0" smtClean="0"/>
                        <a:t> БА, требующие применения сГКС (учитывая тяжесть и интервал после обострения)</a:t>
                      </a:r>
                      <a:endParaRPr lang="ru-RU" sz="15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0-1 раз в год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обострений в год, требующих назначения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сГКС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или 4 эпизода БОС/год продолжительностью 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1день и фактор риска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персистирования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астмы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обострений в год, требующих назначения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сГКС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ежегодный относительный риск может быть связан с ОФВ1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1"/>
          <p:cNvSpPr/>
          <p:nvPr/>
        </p:nvSpPr>
        <p:spPr>
          <a:xfrm>
            <a:off x="395536" y="6661184"/>
            <a:ext cx="9108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8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</a:t>
            </a:r>
            <a:r>
              <a:rPr lang="ru-RU" sz="8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«Бронхиальная астма у детей. Стратегия лечения и профилактика». - 5-е изд., </a:t>
            </a:r>
            <a:r>
              <a:rPr lang="ru-RU" sz="800" b="1" kern="0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sz="8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и доп</a:t>
            </a:r>
            <a:r>
              <a:rPr lang="ru-RU" sz="8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8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Москва : Оригинал-макет, </a:t>
            </a:r>
            <a:r>
              <a:rPr lang="ru-RU" sz="8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2017;160с</a:t>
            </a:r>
            <a:r>
              <a:rPr lang="ru-RU" sz="8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7062026" y="1345376"/>
            <a:ext cx="1974491" cy="3563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28792" y="4850975"/>
            <a:ext cx="1907704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28" y="214020"/>
            <a:ext cx="8805561" cy="7667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подходы к оценке тяжести течения астмы: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GINA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28" y="836712"/>
            <a:ext cx="858559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Тяжесть астмы оценивается ретроспективно, по уровню терапии, требуемой для контроля симптомов и обострений</a:t>
            </a:r>
          </a:p>
          <a:p>
            <a:pPr>
              <a:spcBef>
                <a:spcPts val="1350"/>
              </a:spcBef>
            </a:pPr>
            <a:r>
              <a:rPr 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Тяжесть астмы оценивается при нахождении пациента на регулярной противовоспалительной терапии в течение нескольких месяцев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82586"/>
              </p:ext>
            </p:extLst>
          </p:nvPr>
        </p:nvGraphicFramePr>
        <p:xfrm>
          <a:off x="158928" y="2420891"/>
          <a:ext cx="8391246" cy="213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2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8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988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Тяжесть течения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астмы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81000" marB="81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терапии</a:t>
                      </a:r>
                    </a:p>
                  </a:txBody>
                  <a:tcPr marL="68580" marR="68580" marT="81000" marB="810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14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Лёгкая</a:t>
                      </a:r>
                    </a:p>
                  </a:txBody>
                  <a:tcPr marL="68580" marR="68580" marT="81000" marB="8100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или 2 (КДБА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потребности или низкие дозы ИГКС, АЛП или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кромоны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81000" marB="810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88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Среднетяжёлая</a:t>
                      </a:r>
                    </a:p>
                  </a:txBody>
                  <a:tcPr marL="68580" marR="68580" marT="81000" marB="8100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(например, низкие дозы ИГКС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ДДБА)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81000" marB="810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14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Тяжёлая</a:t>
                      </a:r>
                    </a:p>
                  </a:txBody>
                  <a:tcPr marL="68580" marR="68580" marT="81000" marB="81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или 5 (высокие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дозы ИГКС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ДДБА или отсутствие контроля на максимальной терапии)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81000" marB="81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9567" y="4561523"/>
            <a:ext cx="7860086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ИГКС -  ингаляционные </a:t>
            </a:r>
            <a:r>
              <a:rPr lang="ru-RU" sz="1200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глюкокортикостероиды</a:t>
            </a:r>
            <a:endParaRPr lang="ru-RU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ДДБА – длительно действующие бета 2 – </a:t>
            </a:r>
            <a:r>
              <a:rPr lang="ru-RU" sz="1200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агонисты</a:t>
            </a:r>
            <a:endParaRPr lang="ru-RU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КДБА – коротко действующие бета 2 – </a:t>
            </a:r>
            <a:r>
              <a:rPr lang="ru-RU" sz="1200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агонисты</a:t>
            </a:r>
            <a:endParaRPr lang="ru-RU" sz="1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25" kern="0" dirty="0" err="1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907" y="6093296"/>
            <a:ext cx="8769093" cy="446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544F40"/>
              </a:buClr>
              <a:defRPr/>
            </a:pPr>
            <a:r>
              <a:rPr lang="ru-RU" sz="1100" b="1" kern="0" dirty="0">
                <a:solidFill>
                  <a:prstClr val="black"/>
                </a:solidFill>
                <a:cs typeface="Arial" panose="020B0604020202020204" pitchFamily="34" charset="0"/>
              </a:rPr>
              <a:t>Глобальная инициатива по бронхиальной астме.</a:t>
            </a:r>
            <a:r>
              <a:rPr lang="ru-RU" sz="1100" b="1" kern="0" dirty="0">
                <a:solidFill>
                  <a:prstClr val="black"/>
                </a:solidFill>
              </a:rPr>
              <a:t> Глобальная стратегия лечения и профилактики бронхиальной </a:t>
            </a:r>
            <a:r>
              <a:rPr lang="ru-RU" sz="1100" b="1" kern="0" dirty="0" smtClean="0">
                <a:solidFill>
                  <a:prstClr val="black"/>
                </a:solidFill>
              </a:rPr>
              <a:t>астмы. Пересмотр 2018. </a:t>
            </a:r>
            <a:endParaRPr lang="ru-RU" sz="1100" b="1" kern="0" dirty="0">
              <a:solidFill>
                <a:prstClr val="black"/>
              </a:solidFill>
            </a:endParaRPr>
          </a:p>
          <a:p>
            <a:pPr>
              <a:buClr>
                <a:srgbClr val="544F40"/>
              </a:buClr>
              <a:defRPr/>
            </a:pPr>
            <a:r>
              <a:rPr lang="ru-RU" sz="1100" b="1" kern="0" dirty="0">
                <a:solidFill>
                  <a:prstClr val="black"/>
                </a:solidFill>
                <a:cs typeface="Arial" panose="020B0604020202020204" pitchFamily="34" charset="0"/>
              </a:rPr>
              <a:t>Доступно по ссылке: </a:t>
            </a:r>
            <a:r>
              <a:rPr lang="ru-RU" sz="1100" b="1" kern="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https://www.ginasthma.org</a:t>
            </a:r>
            <a:r>
              <a:rPr lang="ru-RU" sz="1100" b="1" kern="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endParaRPr lang="ru-RU" sz="11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01208"/>
            <a:ext cx="8468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структуре тяжести у детей преобладают легкие формы бронхиальной астмы, как правило ускользающие от пристального внимания врачей. 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990600"/>
          </a:xfrm>
        </p:spPr>
        <p:txBody>
          <a:bodyPr/>
          <a:lstStyle/>
          <a:p>
            <a:r>
              <a:rPr lang="ru-RU" sz="3600" b="1">
                <a:solidFill>
                  <a:srgbClr val="A50021"/>
                </a:solidFill>
              </a:rPr>
              <a:t>Недостатки к</a:t>
            </a:r>
            <a:r>
              <a:rPr lang="en-US" sz="3600" b="1">
                <a:solidFill>
                  <a:srgbClr val="A50021"/>
                </a:solidFill>
              </a:rPr>
              <a:t>лассификаци</a:t>
            </a:r>
            <a:r>
              <a:rPr lang="ru-RU" sz="3600" b="1">
                <a:solidFill>
                  <a:srgbClr val="A50021"/>
                </a:solidFill>
              </a:rPr>
              <a:t>и БА по степени</a:t>
            </a:r>
            <a:r>
              <a:rPr lang="en-US" sz="3600" b="1">
                <a:solidFill>
                  <a:srgbClr val="A50021"/>
                </a:solidFill>
              </a:rPr>
              <a:t> тяжести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553200"/>
            <a:ext cx="536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400" i="1" smtClean="0">
                <a:solidFill>
                  <a:srgbClr val="000000"/>
                </a:solidFill>
              </a:rPr>
              <a:t>Адаптировано из </a:t>
            </a:r>
            <a:r>
              <a:rPr lang="en-US" sz="1400" i="1" smtClean="0">
                <a:solidFill>
                  <a:srgbClr val="000000"/>
                </a:solidFill>
              </a:rPr>
              <a:t>GINA</a:t>
            </a:r>
            <a:r>
              <a:rPr lang="ru-RU" sz="1400" i="1" smtClean="0">
                <a:solidFill>
                  <a:srgbClr val="000000"/>
                </a:solidFill>
              </a:rPr>
              <a:t> 2006: </a:t>
            </a:r>
            <a:r>
              <a:rPr lang="en-US" sz="1400" i="1" smtClean="0">
                <a:solidFill>
                  <a:srgbClr val="000000"/>
                </a:solidFill>
                <a:hlinkClick r:id="rId3"/>
              </a:rPr>
              <a:t>www.ginasthma.org</a:t>
            </a:r>
            <a:r>
              <a:rPr lang="en-US" sz="1400" i="1" smtClean="0">
                <a:solidFill>
                  <a:srgbClr val="000000"/>
                </a:solidFill>
              </a:rPr>
              <a:t> </a:t>
            </a:r>
            <a:r>
              <a:rPr lang="ru-RU" sz="1400" i="1" smtClean="0">
                <a:solidFill>
                  <a:srgbClr val="000000"/>
                </a:solidFill>
              </a:rPr>
              <a:t>на 12.12.2006</a:t>
            </a:r>
            <a:endParaRPr lang="en-US" sz="1400" i="1" smtClean="0">
              <a:solidFill>
                <a:srgbClr val="00000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rgbClr val="000000"/>
                </a:solidFill>
                <a:latin typeface="Tahoma" pitchFamily="34" charset="0"/>
              </a:rPr>
              <a:t>Степень тяжести БА зависит не только от тяжести основного заболевания, но и от ответа на терапию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rgbClr val="000000"/>
                </a:solidFill>
                <a:latin typeface="Tahoma" pitchFamily="34" charset="0"/>
              </a:rPr>
              <a:t>Степень тяжести БА у конкретного пациента может меняться с течением времени (через несколько месяцев или лет)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rgbClr val="A50021"/>
                </a:solidFill>
                <a:latin typeface="Tahoma" pitchFamily="34" charset="0"/>
              </a:rPr>
              <a:t>На основании степени тяжести БА трудно предсказать объем терапии, в которой будет нуждаться пациент, и ответ пациента на терапию.</a:t>
            </a:r>
            <a:r>
              <a:rPr lang="ru-RU" sz="2400" smtClean="0">
                <a:solidFill>
                  <a:srgbClr val="009999"/>
                </a:solidFill>
                <a:latin typeface="Tahoma" pitchFamily="34" charset="0"/>
              </a:rPr>
              <a:t>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rgbClr val="000000"/>
                </a:solidFill>
                <a:latin typeface="Tahoma" pitchFamily="34" charset="0"/>
              </a:rPr>
              <a:t>Определение степени тяжести БА </a:t>
            </a:r>
            <a:r>
              <a:rPr lang="ru-RU" sz="2400" smtClean="0">
                <a:solidFill>
                  <a:srgbClr val="A50021"/>
                </a:solidFill>
                <a:latin typeface="Tahoma" pitchFamily="34" charset="0"/>
              </a:rPr>
              <a:t>не всегда позволяет принимать решение об изменении текущей терапии</a:t>
            </a:r>
            <a:r>
              <a:rPr lang="ru-RU" sz="2400" smtClean="0">
                <a:solidFill>
                  <a:srgbClr val="000000"/>
                </a:solidFill>
                <a:latin typeface="Tahoma" pitchFamily="34" charset="0"/>
              </a:rPr>
              <a:t> у конкретного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154239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988"/>
            <a:ext cx="8602663" cy="914400"/>
          </a:xfrm>
        </p:spPr>
        <p:txBody>
          <a:bodyPr/>
          <a:lstStyle/>
          <a:p>
            <a:r>
              <a:rPr lang="en-US" sz="5400">
                <a:solidFill>
                  <a:srgbClr val="A50021"/>
                </a:solidFill>
              </a:rPr>
              <a:t>GINA </a:t>
            </a:r>
            <a:r>
              <a:rPr lang="ru-RU" sz="5400">
                <a:solidFill>
                  <a:srgbClr val="A50021"/>
                </a:solidFill>
              </a:rPr>
              <a:t>2006-2009:</a:t>
            </a:r>
            <a:r>
              <a:rPr lang="ru-RU" sz="540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9375"/>
            <a:ext cx="8153400" cy="55086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ru-RU" sz="3300">
                <a:solidFill>
                  <a:schemeClr val="accent2"/>
                </a:solidFill>
              </a:rPr>
              <a:t>Главная цель лечения – достижение и поддержание КОНТРОЛЯ над БА.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ru-RU" sz="3300"/>
              <a:t>Лечение БА: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ru-RU" sz="2900"/>
              <a:t>начинается с оценки контроля над астмой;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ru-RU" sz="2900"/>
              <a:t>направлено на достижение контроля;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ru-RU" sz="2900"/>
              <a:t>объем терапии регулярно переоценивается в зависимости от достижения контроля.</a:t>
            </a:r>
          </a:p>
        </p:txBody>
      </p:sp>
      <p:pic>
        <p:nvPicPr>
          <p:cNvPr id="31748" name="Picture 4" descr="glo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204788"/>
            <a:ext cx="13573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945063" y="6488113"/>
            <a:ext cx="4202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400" i="1" smtClean="0">
                <a:solidFill>
                  <a:srgbClr val="FF99CC"/>
                </a:solidFill>
              </a:rPr>
              <a:t> </a:t>
            </a:r>
            <a:r>
              <a:rPr lang="en-US" sz="1400" i="1" smtClean="0">
                <a:solidFill>
                  <a:srgbClr val="FF99CC"/>
                </a:solidFill>
                <a:hlinkClick r:id="rId3"/>
              </a:rPr>
              <a:t>www.ginasthma.org</a:t>
            </a:r>
            <a:r>
              <a:rPr lang="en-US" sz="1400" i="1" smtClean="0">
                <a:solidFill>
                  <a:srgbClr val="FF99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52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5" name="Group 49"/>
          <p:cNvGraphicFramePr>
            <a:graphicFrameLocks noGrp="1"/>
          </p:cNvGraphicFramePr>
          <p:nvPr>
            <p:ph idx="1"/>
          </p:nvPr>
        </p:nvGraphicFramePr>
        <p:xfrm>
          <a:off x="179388" y="977900"/>
          <a:ext cx="8785225" cy="5315141"/>
        </p:xfrm>
        <a:graphic>
          <a:graphicData uri="http://schemas.openxmlformats.org/drawingml/2006/table">
            <a:tbl>
              <a:tblPr/>
              <a:tblGrid>
                <a:gridCol w="2379662"/>
                <a:gridCol w="2155825"/>
                <a:gridCol w="2143125"/>
                <a:gridCol w="21066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Характеристики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Контролируемая БА (все перечисленное)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Частично конт-ролируемая БА</a:t>
                      </a: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(наличие любого проявления в течение 1 недели)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Неконтролируе-мая БА</a:t>
                      </a: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Дневные симптомы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 (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≤ 2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эпизодов в неделю)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 2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эпизодов в неделю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Наличие 3 или более признаков частично контролируемой БА в течение любой недели</a:t>
                      </a: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и/или…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активности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Есть – любой выраженности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Ночные симптомы/ пробуждения из-за БА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Потребность в препа-ратах «скорой помощи»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 (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≤ 2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эпизодов в неделю)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 2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эпизодов в неделю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Функция легких (ПСВ или ОФВ</a:t>
                      </a:r>
                      <a:r>
                        <a:rPr kumimoji="0" lang="ru-RU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80% от должного или лучшего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Обострения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за последний год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**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…любая неделя с обострением*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**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6" name="AutoShape 40"/>
          <p:cNvSpPr>
            <a:spLocks noChangeArrowheads="1"/>
          </p:cNvSpPr>
          <p:nvPr/>
        </p:nvSpPr>
        <p:spPr bwMode="auto">
          <a:xfrm>
            <a:off x="304800" y="188913"/>
            <a:ext cx="8212138" cy="6111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GINA</a:t>
            </a:r>
            <a:r>
              <a:rPr lang="ru-RU" sz="32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2006-2009: Уровни контроля над БА</a:t>
            </a:r>
            <a:endParaRPr lang="en-US" sz="3200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4783138" y="6302375"/>
            <a:ext cx="436086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1300" i="1" smtClean="0">
                <a:solidFill>
                  <a:srgbClr val="000000"/>
                </a:solidFill>
              </a:rPr>
              <a:t>Адаптировано из: </a:t>
            </a:r>
            <a:r>
              <a:rPr lang="en-US" sz="1300" i="1" smtClean="0">
                <a:solidFill>
                  <a:srgbClr val="000000"/>
                </a:solidFill>
                <a:hlinkClick r:id="rId3"/>
              </a:rPr>
              <a:t>www.ginasthma.org</a:t>
            </a:r>
            <a:r>
              <a:rPr lang="en-US" sz="1300" i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165100" y="6283325"/>
            <a:ext cx="8978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*Только у лиц в возрасте </a:t>
            </a:r>
            <a:r>
              <a:rPr lang="en-US" sz="1200" smtClean="0">
                <a:solidFill>
                  <a:srgbClr val="000000"/>
                </a:solidFill>
              </a:rPr>
              <a:t>&gt;</a:t>
            </a:r>
            <a:r>
              <a:rPr lang="ru-RU" sz="1200" smtClean="0">
                <a:solidFill>
                  <a:srgbClr val="000000"/>
                </a:solidFill>
              </a:rPr>
              <a:t>5 лет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**Каждое обострение требует немедленной переоценки адекватности терапии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*** По определению неделя с обострением – это неделя неконтролируемой БА</a:t>
            </a:r>
          </a:p>
        </p:txBody>
      </p:sp>
    </p:spTree>
    <p:extLst>
      <p:ext uri="{BB962C8B-B14F-4D97-AF65-F5344CB8AC3E}">
        <p14:creationId xmlns:p14="http://schemas.microsoft.com/office/powerpoint/2010/main" val="3768748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00150"/>
            <a:ext cx="8320087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14313" y="6537325"/>
            <a:ext cx="8929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  <a:latin typeface="Calibri" pitchFamily="34" charset="0"/>
              </a:rPr>
              <a:t>И.С.Гущин, О.М.Курбачева Аллегия и Аллергенспецифическая иммунотерапия. – М.: «Фармарус Принт Медиа», 2010 – с.7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/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cs typeface="Arial" pitchFamily="34" charset="0"/>
              </a:rPr>
              <a:t>Схема развития аллергического воспаления</a:t>
            </a:r>
          </a:p>
        </p:txBody>
      </p:sp>
      <p:sp>
        <p:nvSpPr>
          <p:cNvPr id="46086" name="TextBox 10"/>
          <p:cNvSpPr txBox="1">
            <a:spLocks noChangeArrowheads="1"/>
          </p:cNvSpPr>
          <p:nvPr/>
        </p:nvSpPr>
        <p:spPr bwMode="auto">
          <a:xfrm rot="-5400000">
            <a:off x="-280194" y="5688806"/>
            <a:ext cx="687388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700" smtClean="0"/>
              <a:t>2012/09-084</a:t>
            </a:r>
          </a:p>
        </p:txBody>
      </p:sp>
    </p:spTree>
    <p:extLst>
      <p:ext uri="{BB962C8B-B14F-4D97-AF65-F5344CB8AC3E}">
        <p14:creationId xmlns:p14="http://schemas.microsoft.com/office/powerpoint/2010/main" val="77469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im\Desktop\слайды\IMG_2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2538" cy="6736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4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Title 1">
            <a:extLst>
              <a:ext uri="{FF2B5EF4-FFF2-40B4-BE49-F238E27FC236}">
                <a16:creationId xmlns="" xmlns:a16="http://schemas.microsoft.com/office/drawing/2014/main" id="{339496DF-076D-4566-9A23-6510AA2936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91" y="476672"/>
            <a:ext cx="7580312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74625" algn="ctr" eaLnBrk="1" hangingPunct="1"/>
            <a:r>
              <a:rPr lang="ru-RU" altLang="ru-RU" sz="3600" dirty="0">
                <a:latin typeface="+mn-lt"/>
              </a:rPr>
              <a:t>Определение БА (</a:t>
            </a:r>
            <a:r>
              <a:rPr lang="en-US" altLang="ru-RU" sz="3600" dirty="0">
                <a:latin typeface="+mn-lt"/>
              </a:rPr>
              <a:t>GINA 201</a:t>
            </a:r>
            <a:r>
              <a:rPr lang="ru-RU" altLang="ru-RU" sz="3600" dirty="0" smtClean="0">
                <a:latin typeface="+mn-lt"/>
              </a:rPr>
              <a:t>8-2019</a:t>
            </a:r>
            <a:r>
              <a:rPr lang="en-US" altLang="ru-RU" sz="3600" dirty="0" smtClean="0">
                <a:latin typeface="+mn-lt"/>
              </a:rPr>
              <a:t>)</a:t>
            </a:r>
            <a:endParaRPr lang="en-AU" altLang="ru-RU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3AD794-31E8-433B-893A-7DEBA222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556792"/>
            <a:ext cx="8547993" cy="4571919"/>
          </a:xfrm>
          <a:ln>
            <a:noFill/>
          </a:ln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Бронхиальная астма </a:t>
            </a:r>
            <a:r>
              <a:rPr lang="ru-RU" dirty="0">
                <a:solidFill>
                  <a:schemeClr val="tx1"/>
                </a:solidFill>
              </a:rPr>
              <a:t>(БА)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ru-RU" b="1" dirty="0">
                <a:solidFill>
                  <a:schemeClr val="tx1"/>
                </a:solidFill>
              </a:rPr>
              <a:t>гетерогенное заболевание</a:t>
            </a:r>
            <a:r>
              <a:rPr lang="ru-RU" sz="2800" b="1" dirty="0">
                <a:solidFill>
                  <a:schemeClr val="tx1"/>
                </a:solidFill>
              </a:rPr>
              <a:t>,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обычно характеризующееся хроническим воспалением дыхательных путей.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Диагноз устанавливают на основании наличия анамнезе респираторных симптомов, таких как свистящее дыхание, одышка, стеснение в груди и кашель, которые вариабельны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времени и интенсивности, вместе с вариабельностью ограничений дыхательного потока на выдохе.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31202C-8FA5-43BE-98B6-4D307C92E3B8}"/>
              </a:ext>
            </a:extLst>
          </p:cNvPr>
          <p:cNvSpPr txBox="1"/>
          <p:nvPr/>
        </p:nvSpPr>
        <p:spPr>
          <a:xfrm>
            <a:off x="160338" y="6624638"/>
            <a:ext cx="2046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GINA 2015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1A95F26-CBAD-4E27-9D01-2048C45C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129590"/>
            <a:ext cx="666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Глобальная стратегия профилактики и лечения Бронхиальной астмы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itchFamily="34" charset="0"/>
              </a:rPr>
              <a:t>GINA. Global strategy for asthma management and prevention, 201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itchFamily="34" charset="0"/>
              </a:rPr>
              <a:t>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Available at: http://www.ginasthma.org/uploads/users/files/GINA_Report_201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.pdf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67587" name="Содержимое 3" descr="фенотип+генотип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"/>
            <a:ext cx="9336088" cy="6889751"/>
          </a:xfrm>
        </p:spPr>
      </p:pic>
    </p:spTree>
    <p:extLst>
      <p:ext uri="{BB962C8B-B14F-4D97-AF65-F5344CB8AC3E}">
        <p14:creationId xmlns:p14="http://schemas.microsoft.com/office/powerpoint/2010/main" val="35094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1500" y="133357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>     Гетерогенная астма… Фенотипы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77938" y="6529469"/>
            <a:ext cx="514350" cy="2317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32CB3DCC-165E-4137-9694-046F585214F4}" type="slidenum">
              <a:rPr lang="en-US" altLang="ru-RU" sz="1000">
                <a:solidFill>
                  <a:srgbClr val="E7DEC9"/>
                </a:solidFill>
                <a:latin typeface="Gill Sans MT"/>
              </a:rPr>
              <a:pPr algn="l" eaLnBrk="1" hangingPunct="1"/>
              <a:t>21</a:t>
            </a:fld>
            <a:endParaRPr lang="en-US" altLang="ru-RU" sz="1000">
              <a:solidFill>
                <a:srgbClr val="E7DEC9"/>
              </a:solidFill>
              <a:latin typeface="Gill Sans MT"/>
            </a:endParaRPr>
          </a:p>
        </p:txBody>
      </p:sp>
      <p:pic>
        <p:nvPicPr>
          <p:cNvPr id="68612" name="Picture 4" descr="http://lenta-ua.net/uploads/posts/2014-02/1391856124_kurilsch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13308"/>
            <a:ext cx="1761339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1633" y="1425299"/>
            <a:ext cx="2055001" cy="1384995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Arial" charset="0"/>
              <a:buNone/>
              <a:defRPr sz="1050" b="1"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Аллергическая </a:t>
            </a:r>
            <a:r>
              <a:rPr lang="ru-RU" sz="1200" dirty="0" smtClean="0">
                <a:solidFill>
                  <a:prstClr val="black"/>
                </a:solidFill>
              </a:rPr>
              <a:t>астма</a:t>
            </a:r>
          </a:p>
          <a:p>
            <a:pPr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-начало в детстве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-аллергический анамнез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</a:t>
            </a:r>
            <a:r>
              <a:rPr lang="ru-RU" sz="1200" u="none" dirty="0" err="1">
                <a:solidFill>
                  <a:prstClr val="black"/>
                </a:solidFill>
              </a:rPr>
              <a:t>эозинофилия</a:t>
            </a:r>
            <a:r>
              <a:rPr lang="ru-RU" sz="1200" u="none" dirty="0">
                <a:solidFill>
                  <a:prstClr val="black"/>
                </a:solidFill>
              </a:rPr>
              <a:t> в мокроте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-хороший ответ на ИГКС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5500" y="2844074"/>
            <a:ext cx="3188412" cy="1015663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Arial" charset="0"/>
              <a:buNone/>
              <a:defRPr sz="1050" b="1"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Астма и ожирение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-выраженная респираторная симптоматика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-слабое эозинофильное воспаление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-ответ на АЛТР</a:t>
            </a:r>
          </a:p>
        </p:txBody>
      </p:sp>
      <p:pic>
        <p:nvPicPr>
          <p:cNvPr id="68615" name="Picture 13" descr="https://encrypted-tbn2.gstatic.com/images?q=tbn:ANd9GcQMoNXREGKDgPe4gi-HrZd6tY6GgE9yrAB29CMwZlwolIlS08GuogdqOyg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35" y="4297392"/>
            <a:ext cx="200243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https://encrypted-tbn2.gstatic.com/images?q=tbn:ANd9GcTQRlTkUhiNCvU9iHsGhNNYVTl1bD3h7nBpxm3JbDboFbQXhZ4OxSwiKKPx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19" y="3860826"/>
            <a:ext cx="1551631" cy="175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61664" y="5585141"/>
            <a:ext cx="2232248" cy="120032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050" b="1" u="sng"/>
            </a:lvl1pPr>
          </a:lstStyle>
          <a:p>
            <a:pPr>
              <a:buFont typeface="Arial" charset="0"/>
              <a:buNone/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Астма с </a:t>
            </a:r>
          </a:p>
          <a:p>
            <a:pPr>
              <a:buFont typeface="Arial" charset="0"/>
              <a:buNone/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поздним дебютом</a:t>
            </a: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-начало в зрелом возрасте</a:t>
            </a: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-чаще женщины</a:t>
            </a: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1200" u="none" dirty="0" err="1">
                <a:solidFill>
                  <a:prstClr val="black"/>
                </a:solidFill>
                <a:latin typeface="Arial" charset="0"/>
                <a:cs typeface="Arial" charset="0"/>
              </a:rPr>
              <a:t>неаллергики</a:t>
            </a:r>
            <a:endParaRPr lang="ru-RU" sz="1200" u="non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-резистентность ГКС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9688" y="5655614"/>
            <a:ext cx="3816424" cy="120032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1050" b="1" u="sng"/>
            </a:lvl1pPr>
          </a:lstStyle>
          <a:p>
            <a:pPr algn="ctr">
              <a:buFont typeface="Arial" charset="0"/>
              <a:buNone/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Астма с фиксированной</a:t>
            </a:r>
          </a:p>
          <a:p>
            <a:pPr algn="ctr">
              <a:buFont typeface="Arial" charset="0"/>
              <a:buNone/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бронхиальной обструкцией</a:t>
            </a:r>
          </a:p>
          <a:p>
            <a:pPr algn="ctr"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-длительный анамнез астмы</a:t>
            </a:r>
          </a:p>
          <a:p>
            <a:pPr algn="ctr"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-часто неадекватная предшествующая</a:t>
            </a:r>
          </a:p>
          <a:p>
            <a:pPr algn="ctr"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контролирующая терапия</a:t>
            </a:r>
          </a:p>
          <a:p>
            <a:pPr algn="ctr"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1200" u="none" dirty="0" err="1">
                <a:solidFill>
                  <a:prstClr val="black"/>
                </a:solidFill>
                <a:latin typeface="Arial" charset="0"/>
                <a:cs typeface="Arial" charset="0"/>
              </a:rPr>
              <a:t>ремоделирование</a:t>
            </a: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 дыхательных путей</a:t>
            </a:r>
          </a:p>
        </p:txBody>
      </p:sp>
      <p:pic>
        <p:nvPicPr>
          <p:cNvPr id="6861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36" y="1412879"/>
            <a:ext cx="168116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70929" y="3084232"/>
            <a:ext cx="2245708" cy="1200329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Arial" charset="0"/>
              <a:buNone/>
              <a:defRPr sz="1050" b="1" u="sng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z="1200" dirty="0" err="1">
                <a:solidFill>
                  <a:prstClr val="black"/>
                </a:solidFill>
              </a:rPr>
              <a:t>Аспириновая</a:t>
            </a:r>
            <a:r>
              <a:rPr lang="ru-RU" sz="1200" dirty="0">
                <a:solidFill>
                  <a:prstClr val="black"/>
                </a:solidFill>
              </a:rPr>
              <a:t> астма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-взрослые пациенты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-более тяжелое течение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-реакции на аспирин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-↑ </a:t>
            </a:r>
            <a:r>
              <a:rPr lang="ru-RU" sz="1200" u="none" dirty="0" err="1">
                <a:solidFill>
                  <a:prstClr val="black"/>
                </a:solidFill>
              </a:rPr>
              <a:t>лейкотриенов</a:t>
            </a:r>
            <a:r>
              <a:rPr lang="ru-RU" sz="1200" u="none" dirty="0">
                <a:solidFill>
                  <a:prstClr val="black"/>
                </a:solidFill>
              </a:rPr>
              <a:t> в моче</a:t>
            </a:r>
          </a:p>
          <a:p>
            <a:pPr>
              <a:defRPr/>
            </a:pPr>
            <a:r>
              <a:rPr lang="ru-RU" sz="1200" u="none" dirty="0">
                <a:solidFill>
                  <a:prstClr val="black"/>
                </a:solidFill>
              </a:rPr>
              <a:t>-ответ на АЛТП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905" y="4679015"/>
            <a:ext cx="3515771" cy="1200329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rgbClr val="C00000"/>
            </a:solidFill>
            <a:prstDash val="dash"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buNone/>
              <a:defRPr sz="1050" b="1" u="sng"/>
            </a:lvl1pPr>
          </a:lstStyle>
          <a:p>
            <a:pPr>
              <a:buFont typeface="Arial" charset="0"/>
              <a:buNone/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Неаллергическая </a:t>
            </a: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астма</a:t>
            </a:r>
          </a:p>
          <a:p>
            <a:pPr>
              <a:buFont typeface="Arial" charset="0"/>
              <a:buNone/>
              <a:defRPr/>
            </a:pP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-чаще взрослые пациенты</a:t>
            </a: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ru-RU" sz="1200" u="none" dirty="0" err="1">
                <a:solidFill>
                  <a:prstClr val="black"/>
                </a:solidFill>
                <a:latin typeface="Arial" charset="0"/>
                <a:cs typeface="Arial" charset="0"/>
              </a:rPr>
              <a:t>нейтрофилия</a:t>
            </a: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/</a:t>
            </a:r>
            <a:r>
              <a:rPr lang="ru-RU" sz="1200" u="none" dirty="0" err="1">
                <a:solidFill>
                  <a:prstClr val="black"/>
                </a:solidFill>
                <a:latin typeface="Arial" charset="0"/>
                <a:cs typeface="Arial" charset="0"/>
              </a:rPr>
              <a:t>эозинофилия</a:t>
            </a: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 в мокроте или</a:t>
            </a: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содержать единичные гранулоциты</a:t>
            </a:r>
          </a:p>
          <a:p>
            <a:pPr>
              <a:buFont typeface="Arial" charset="0"/>
              <a:buNone/>
              <a:defRPr/>
            </a:pPr>
            <a:r>
              <a:rPr lang="ru-RU" sz="1200" u="none" dirty="0">
                <a:solidFill>
                  <a:prstClr val="black"/>
                </a:solidFill>
                <a:latin typeface="Arial" charset="0"/>
                <a:cs typeface="Arial" charset="0"/>
              </a:rPr>
              <a:t>-плохой ответ на ИГКС</a:t>
            </a:r>
          </a:p>
        </p:txBody>
      </p:sp>
      <p:pic>
        <p:nvPicPr>
          <p:cNvPr id="6862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41" y="1425284"/>
            <a:ext cx="2143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4" y="1412887"/>
            <a:ext cx="1614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5650" y="7"/>
            <a:ext cx="8064500" cy="830997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«К каждому ребенку необходимо найти индивидуальный подход» Н.Филатов</a:t>
            </a:r>
          </a:p>
        </p:txBody>
      </p:sp>
    </p:spTree>
    <p:extLst>
      <p:ext uri="{BB962C8B-B14F-4D97-AF65-F5344CB8AC3E}">
        <p14:creationId xmlns:p14="http://schemas.microsoft.com/office/powerpoint/2010/main" val="24162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Зачем нужны фенотипы?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444020"/>
            <a:ext cx="4968552" cy="48608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/>
              <a:t>«Фенотип БА» - группа больных, объединенных общими клиническими и/или биологическими признаками заболевания.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Определение фенотипа позволяет  назначить препарат именно тому пациенту, который лучше всего на него ответит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Значение «</a:t>
            </a:r>
            <a:r>
              <a:rPr lang="ru-RU" sz="1600" b="1" dirty="0" err="1"/>
              <a:t>фенотипизации</a:t>
            </a:r>
            <a:r>
              <a:rPr lang="ru-RU" sz="1600" b="1" dirty="0"/>
              <a:t>» (в медицине вообще и в БА в частности) - оптимизация диагностики, лечения и профилактики.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Выделение фенотипов БА - основа персонифицированной терапии БА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293628"/>
            <a:ext cx="6079157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788" dirty="0">
                <a:solidFill>
                  <a:prstClr val="black"/>
                </a:solidFill>
              </a:rPr>
              <a:t>Masahiro H, Takahiko H “Asthma phenotypes” Journal of General and Family Medicine, Volume18, Issue5, October 2017, Pages 189-194</a:t>
            </a: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468" y="2862423"/>
            <a:ext cx="1620000" cy="1463400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940" y="1417655"/>
            <a:ext cx="1798963" cy="159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Asthma inhaler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943" y="3863073"/>
            <a:ext cx="1336500" cy="189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02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609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ru-RU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Th2- </a:t>
            </a:r>
            <a:r>
              <a:rPr lang="ru-RU" altLang="ru-RU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зависимые эндотипы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8350" cy="4953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Аллергическая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БА, связанная с воздействием аллергенов (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IL-4,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IL-13)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Тяжесть варьирует от легкой до тяжелой</a:t>
            </a:r>
          </a:p>
          <a:p>
            <a:pPr marL="609600" indent="-609600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28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Вирусиндуцированная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связана с низкими значениями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INF-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лямбда</a:t>
            </a:r>
          </a:p>
          <a:p>
            <a:pPr marL="609600" indent="-609600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 физического усилия (важную роль играют тучные клетки,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IL-9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28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Аспириновая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лейкотриены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эозинофилы,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IL-5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Фенотипы часто сочетаются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Существенное влияние на фенотип могут оказывать сопутствующие заболевания </a:t>
            </a:r>
          </a:p>
          <a:p>
            <a:pPr marL="609600" indent="-609600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FFCC00"/>
              </a:buClr>
              <a:buFont typeface="Wingdings" pitchFamily="2" charset="2"/>
              <a:buAutoNum type="arabicPeriod"/>
              <a:defRPr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209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066800"/>
          </a:xfrm>
        </p:spPr>
        <p:txBody>
          <a:bodyPr/>
          <a:lstStyle/>
          <a:p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ЗНАЧИМОСТЬ ФЕНОТИПОВ БА В ЗАВИСИМОСТИ ОТ ВОЗРАСТА РЕБЕНКА  </a:t>
            </a:r>
            <a:r>
              <a:rPr lang="en-US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(PR</a:t>
            </a:r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CTALL consensus report, 2008) </a:t>
            </a:r>
            <a:endParaRPr lang="ru-RU" altLang="ru-RU" sz="2000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8350" cy="4953000"/>
          </a:xfrm>
        </p:spPr>
        <p:txBody>
          <a:bodyPr/>
          <a:lstStyle/>
          <a:p>
            <a:r>
              <a:rPr lang="ru-RU" altLang="ru-RU" sz="28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Дошкольники (3 - 5 лет) </a:t>
            </a:r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Вирус-индуцированная &gt; аллерген-индуцированная&gt;астма физического усилия </a:t>
            </a:r>
          </a:p>
          <a:p>
            <a:r>
              <a:rPr lang="ru-RU" altLang="ru-RU" sz="28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Школьный возраст (6 - 12 лет) </a:t>
            </a:r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Аллерген-индуцированная&gt; вирус-индуцированная &gt;астма физического усилия </a:t>
            </a:r>
          </a:p>
          <a:p>
            <a:r>
              <a:rPr lang="ru-RU" altLang="ru-RU" sz="28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Подростки (старше 12 лет) </a:t>
            </a:r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Аллерген-индуцированная&gt; вирус-индуцированная&gt;астма физического усилия </a:t>
            </a:r>
            <a:endParaRPr lang="ru-RU" altLang="ru-RU" sz="28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76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393113" cy="914400"/>
          </a:xfrm>
        </p:spPr>
        <p:txBody>
          <a:bodyPr/>
          <a:lstStyle/>
          <a:p>
            <a:pPr algn="ctr"/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АСТМА ФИЗИЧЕСКОГО УСИЛИЯ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700808"/>
            <a:ext cx="8388350" cy="4800600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фенотип может быть изолированным в 6-13% случаев.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СЛУЧАЕ СИМПТОМЫ ПОЛНОСТЬЮ ОТСУТСТВУЮТ МЕЖДУ ОБОСТРЕНИЯМИ </a:t>
            </a:r>
          </a:p>
          <a:p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сочетается с аллергическим ринитом </a:t>
            </a:r>
          </a:p>
          <a:p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Сопровождает другие фенотипы в 90% случаев </a:t>
            </a:r>
          </a:p>
          <a:p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Встречается у детей чаще, чем у взрослых по причине более частой и непредсказуемой физической нагрузки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6453336"/>
            <a:ext cx="18549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chemeClr val="accent4">
                    <a:lumMod val="25000"/>
                  </a:schemeClr>
                </a:solidFill>
              </a:rPr>
              <a:t>Из личного архива Скачковой М.А</a:t>
            </a:r>
          </a:p>
        </p:txBody>
      </p:sp>
    </p:spTree>
    <p:extLst>
      <p:ext uri="{BB962C8B-B14F-4D97-AF65-F5344CB8AC3E}">
        <p14:creationId xmlns:p14="http://schemas.microsoft.com/office/powerpoint/2010/main" val="320749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393113" cy="3962400"/>
          </a:xfrm>
        </p:spPr>
        <p:txBody>
          <a:bodyPr/>
          <a:lstStyle/>
          <a:p>
            <a:endParaRPr lang="ru-RU" altLang="ru-RU" sz="2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ru-RU" altLang="ru-RU" sz="2600" b="1" i="1" smtClean="0">
                <a:solidFill>
                  <a:srgbClr val="000066"/>
                </a:solidFill>
                <a:latin typeface="Times New Roman" pitchFamily="18" charset="0"/>
              </a:rPr>
              <a:t>Частый фенотип у детей дошкольного возраста </a:t>
            </a:r>
          </a:p>
          <a:p>
            <a:r>
              <a:rPr lang="ru-RU" altLang="ru-RU" sz="2600" b="1" i="1" smtClean="0">
                <a:solidFill>
                  <a:srgbClr val="000066"/>
                </a:solidFill>
                <a:latin typeface="Times New Roman" pitchFamily="18" charset="0"/>
              </a:rPr>
              <a:t>Триггерами являются вирусы</a:t>
            </a:r>
          </a:p>
          <a:p>
            <a:r>
              <a:rPr lang="ru-RU" altLang="ru-RU" sz="2600" b="1" i="1" smtClean="0">
                <a:solidFill>
                  <a:srgbClr val="000066"/>
                </a:solidFill>
                <a:latin typeface="Times New Roman" pitchFamily="18" charset="0"/>
              </a:rPr>
              <a:t>Необходимо разобщение с источником ОРВИ</a:t>
            </a:r>
          </a:p>
          <a:p>
            <a:r>
              <a:rPr lang="ru-RU" altLang="ru-RU" sz="2600" b="1" i="1" smtClean="0">
                <a:solidFill>
                  <a:srgbClr val="000066"/>
                </a:solidFill>
                <a:latin typeface="Times New Roman" pitchFamily="18" charset="0"/>
              </a:rPr>
              <a:t>Терапия: оздоровительные мероприятия, закаливание, занятия спортом,  возможна монотерапия антилейкотриенами </a:t>
            </a:r>
          </a:p>
          <a:p>
            <a:r>
              <a:rPr lang="ru-RU" altLang="ru-RU" sz="2600" b="1" i="1" smtClean="0">
                <a:solidFill>
                  <a:srgbClr val="000066"/>
                </a:solidFill>
                <a:latin typeface="Times New Roman" pitchFamily="18" charset="0"/>
              </a:rPr>
              <a:t>Прогноз - не определенный</a:t>
            </a:r>
            <a:endParaRPr lang="ru-RU" altLang="ru-RU" sz="3300" b="1" i="1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1000" y="3048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ВИРУСИНДУЦИРОВАННАЯ АСТМА</a:t>
            </a:r>
          </a:p>
        </p:txBody>
      </p:sp>
    </p:spTree>
    <p:extLst>
      <p:ext uri="{BB962C8B-B14F-4D97-AF65-F5344CB8AC3E}">
        <p14:creationId xmlns:p14="http://schemas.microsoft.com/office/powerpoint/2010/main" val="214868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im\Desktop\слайды\IMG_27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sz="3200" b="1" i="1">
                <a:solidFill>
                  <a:srgbClr val="333399"/>
                </a:solidFill>
              </a:rPr>
              <a:t>Основные направления в терапии бронхиальной астмы у детей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43576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/>
              <a:t>Устранение воздействия причинных факторов (элиминационные мероприятия)</a:t>
            </a:r>
          </a:p>
          <a:p>
            <a:pPr>
              <a:buFont typeface="Wingdings" pitchFamily="2" charset="2"/>
              <a:buChar char="Ø"/>
            </a:pPr>
            <a:r>
              <a:rPr lang="ru-RU" sz="2800" b="1"/>
              <a:t>Превентивная (контролирующая) терапия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/>
              <a:t>Фармакотерапия острого периода болезни</a:t>
            </a:r>
          </a:p>
          <a:p>
            <a:pPr>
              <a:buFont typeface="Wingdings" pitchFamily="2" charset="2"/>
              <a:buChar char="Ø"/>
            </a:pPr>
            <a:r>
              <a:rPr lang="ru-RU" sz="2800" b="1"/>
              <a:t>Аллергенспецифическая терапия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/>
              <a:t>Реабилитация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/>
              <a:t>Обучение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37330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ChangeArrowheads="1"/>
          </p:cNvSpPr>
          <p:nvPr/>
        </p:nvSpPr>
        <p:spPr bwMode="auto">
          <a:xfrm>
            <a:off x="2555776" y="908720"/>
            <a:ext cx="3971925" cy="1052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r>
              <a:rPr lang="ru-RU" alt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Оценка контроля БА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187646" y="2843294"/>
            <a:ext cx="2066751" cy="1100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Контролируемая </a:t>
            </a:r>
            <a:br>
              <a:rPr lang="ru-RU" altLang="ru-RU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548064" y="2852818"/>
            <a:ext cx="2068512" cy="1100137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 </a:t>
            </a:r>
            <a:b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контролируемая</a:t>
            </a:r>
            <a:b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5748363" y="2836944"/>
            <a:ext cx="2352039" cy="1100137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Неконтролируемая</a:t>
            </a:r>
            <a:b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83568" y="4460876"/>
            <a:ext cx="2864496" cy="17044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Продолжить</a:t>
            </a:r>
            <a:b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проводимое</a:t>
            </a:r>
            <a:b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лечение </a:t>
            </a:r>
            <a:b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prstClr val="white"/>
                </a:solidFill>
                <a:cs typeface="Arial" panose="020B0604020202020204" pitchFamily="34" charset="0"/>
              </a:rPr>
              <a:t>и возможность снижения </a:t>
            </a:r>
            <a:br>
              <a:rPr lang="ru-RU" altLang="ru-RU" sz="16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prstClr val="white"/>
                </a:solidFill>
                <a:cs typeface="Arial" panose="020B0604020202020204" pitchFamily="34" charset="0"/>
              </a:rPr>
              <a:t>объема терапии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635896" y="4454555"/>
            <a:ext cx="2112441" cy="1461264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Рассмотреть </a:t>
            </a:r>
            <a:b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возможность </a:t>
            </a:r>
            <a:b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увеличения </a:t>
            </a: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/>
            </a:r>
            <a:b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prstClr val="black"/>
                </a:solidFill>
                <a:cs typeface="Arial" panose="020B0604020202020204" pitchFamily="34" charset="0"/>
              </a:rPr>
              <a:t>объема терапии</a:t>
            </a:r>
            <a:endParaRPr lang="ru-RU" altLang="ru-RU" sz="135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5919804" y="4381550"/>
            <a:ext cx="2252611" cy="1534319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Увеличить объем </a:t>
            </a:r>
            <a:b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терапии </a:t>
            </a:r>
            <a:b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Направить к</a:t>
            </a:r>
            <a:b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специалисту/</a:t>
            </a:r>
            <a:br>
              <a:rPr lang="ru-RU" altLang="ru-RU" sz="16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госпитализировать</a:t>
            </a:r>
            <a:r>
              <a:rPr lang="ru-RU" altLang="ru-RU" sz="15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2483768" y="2204864"/>
            <a:ext cx="554608" cy="5040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6300192" y="2204864"/>
            <a:ext cx="576064" cy="4320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644008" y="2204864"/>
            <a:ext cx="0" cy="576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379663" y="4010029"/>
            <a:ext cx="0" cy="379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672013" y="4003719"/>
            <a:ext cx="0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6818313" y="3992571"/>
            <a:ext cx="0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548313" y="5027613"/>
            <a:ext cx="40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947989" y="5794375"/>
            <a:ext cx="5053012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ru-RU" sz="975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79512" y="188641"/>
            <a:ext cx="8784976" cy="6175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Бронхиальная астма:</a:t>
            </a:r>
            <a:r>
              <a:rPr lang="en-US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состояние проблемы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468313" y="1125552"/>
            <a:ext cx="8229600" cy="4827207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Вчера: </a:t>
            </a:r>
            <a:r>
              <a:rPr lang="ru-RU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распространенность БА в 60-х не превышала 2-4%, однако с середины 60-х начинает резко увеличиваться;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Сегодня: </a:t>
            </a:r>
            <a:r>
              <a:rPr lang="ru-RU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 – одно из самых распространенных заболеваний человека (300 млн больных БА в мире) – около 8 %;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Завтра:</a:t>
            </a:r>
            <a:r>
              <a:rPr lang="ru-RU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 2025г. БА разовьется еще у 100-150 млн человек;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2030г.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50% жителей планеты будут аллергиками</a:t>
            </a:r>
            <a:endParaRPr lang="ru-RU" sz="1800" b="1" dirty="0" smtClean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6381328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из доклада А.Г.Чучалина на ЧиЛ, 2010</a:t>
            </a:r>
          </a:p>
        </p:txBody>
      </p:sp>
    </p:spTree>
    <p:extLst>
      <p:ext uri="{BB962C8B-B14F-4D97-AF65-F5344CB8AC3E}">
        <p14:creationId xmlns:p14="http://schemas.microsoft.com/office/powerpoint/2010/main" val="36101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ChangeArrowheads="1"/>
          </p:cNvSpPr>
          <p:nvPr/>
        </p:nvSpPr>
        <p:spPr bwMode="auto">
          <a:xfrm>
            <a:off x="683568" y="1196752"/>
            <a:ext cx="80655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257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Современная терапия направлена на: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устранение аллергического воспаления слизистой оболочки бронхов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уменьшение гиперреактивности бронхов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восстановление бронхиальной проходимости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предупреждение структурной перестройки стенки бронхов </a:t>
            </a:r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1002542" y="3213042"/>
            <a:ext cx="75707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257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Основные причины тяжелого течения и летальности при БА</a:t>
            </a:r>
            <a:r>
              <a:rPr lang="ru-RU" altLang="ru-RU" sz="2000" b="1" u="sng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несвоевременная диагностика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неадекватная терапия</a:t>
            </a:r>
          </a:p>
        </p:txBody>
      </p:sp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1032208" y="4542227"/>
            <a:ext cx="8132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>
                <a:solidFill>
                  <a:srgbClr val="006600"/>
                </a:solidFill>
                <a:latin typeface="Corbel" panose="020B0503020204020204" pitchFamily="34" charset="0"/>
              </a:rPr>
              <a:t>Выбор лечения определяется тяжестью течения и периодом БА</a:t>
            </a:r>
          </a:p>
        </p:txBody>
      </p:sp>
      <p:sp>
        <p:nvSpPr>
          <p:cNvPr id="80901" name="Rectangle 8"/>
          <p:cNvSpPr>
            <a:spLocks noChangeArrowheads="1"/>
          </p:cNvSpPr>
          <p:nvPr/>
        </p:nvSpPr>
        <p:spPr bwMode="auto">
          <a:xfrm>
            <a:off x="1017425" y="5373255"/>
            <a:ext cx="8224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>
                <a:solidFill>
                  <a:srgbClr val="006600"/>
                </a:solidFill>
                <a:latin typeface="Corbel" panose="020B0503020204020204" pitchFamily="34" charset="0"/>
              </a:rPr>
              <a:t>При фармакотерапии БА рекомендуется «ступенчатый» подход</a:t>
            </a:r>
          </a:p>
        </p:txBody>
      </p:sp>
      <p:sp>
        <p:nvSpPr>
          <p:cNvPr id="80902" name="Rectangle 3"/>
          <p:cNvSpPr>
            <a:spLocks noChangeArrowheads="1"/>
          </p:cNvSpPr>
          <p:nvPr/>
        </p:nvSpPr>
        <p:spPr bwMode="auto">
          <a:xfrm>
            <a:off x="1187450" y="260698"/>
            <a:ext cx="7200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C00000"/>
                </a:solidFill>
                <a:latin typeface="Arial Narrow" panose="020B0606020202030204" pitchFamily="34" charset="0"/>
              </a:rPr>
              <a:t>Программа ведения детей с БА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6309320"/>
            <a:ext cx="7407275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ru-RU" sz="75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 – бронхиальная астма</a:t>
            </a:r>
          </a:p>
          <a:p>
            <a:pPr defTabSz="685800">
              <a:defRPr/>
            </a:pPr>
            <a:r>
              <a:rPr lang="ru-RU" sz="75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программа «Бронхиальная астма у детей. Стратегия лечения и профилактика». - 5-е изд., </a:t>
            </a:r>
            <a:r>
              <a:rPr lang="ru-RU" sz="75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sz="75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Оригинал-макет, 2017. – 160 с.</a:t>
            </a:r>
          </a:p>
        </p:txBody>
      </p:sp>
    </p:spTree>
    <p:extLst>
      <p:ext uri="{BB962C8B-B14F-4D97-AF65-F5344CB8AC3E}">
        <p14:creationId xmlns:p14="http://schemas.microsoft.com/office/powerpoint/2010/main" val="90521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F3CB2C38-7A2E-4C4F-BA51-9B20287E2E74}" type="slidenum">
              <a:rPr lang="en-US" altLang="ru-RU" sz="1100">
                <a:solidFill>
                  <a:srgbClr val="988984"/>
                </a:solidFill>
                <a:latin typeface="Calibri" pitchFamily="34" charset="0"/>
              </a:rPr>
              <a:pPr algn="r"/>
              <a:t>31</a:t>
            </a:fld>
            <a:endParaRPr lang="en-US" altLang="ru-RU" sz="1100">
              <a:solidFill>
                <a:srgbClr val="988984"/>
              </a:solidFill>
              <a:latin typeface="Calibri" pitchFamily="34" charset="0"/>
            </a:endParaRPr>
          </a:p>
        </p:txBody>
      </p:sp>
      <p:sp>
        <p:nvSpPr>
          <p:cNvPr id="194562" name="Text Placeholder 7"/>
          <p:cNvSpPr>
            <a:spLocks noGrp="1" noChangeArrowheads="1"/>
          </p:cNvSpPr>
          <p:nvPr>
            <p:ph type="body" sz="quarter" idx="13"/>
          </p:nvPr>
        </p:nvSpPr>
        <p:spPr>
          <a:xfrm>
            <a:off x="21431" y="5662622"/>
            <a:ext cx="8954691" cy="1017587"/>
          </a:xfrm>
        </p:spPr>
        <p:txBody>
          <a:bodyPr/>
          <a:lstStyle/>
          <a:p>
            <a:r>
              <a:rPr lang="ru-RU" altLang="zh-CN" sz="800" smtClean="0"/>
              <a:t>Изображение использовано с разрешения  </a:t>
            </a:r>
            <a:r>
              <a:rPr lang="en-US" altLang="ru-RU" sz="800" smtClean="0"/>
              <a:t>Global Initiative for Asthma (GINA). </a:t>
            </a:r>
            <a:r>
              <a:rPr lang="ru-RU" altLang="zh-CN" sz="800" smtClean="0"/>
              <a:t>Июнь </a:t>
            </a:r>
            <a:r>
              <a:rPr lang="en-US" altLang="ru-RU" sz="800" smtClean="0"/>
              <a:t>2019.</a:t>
            </a:r>
            <a:r>
              <a:rPr lang="ru-RU" altLang="zh-CN" sz="800" smtClean="0"/>
              <a:t/>
            </a:r>
            <a:br>
              <a:rPr lang="ru-RU" altLang="zh-CN" sz="800" smtClean="0"/>
            </a:br>
            <a:r>
              <a:rPr lang="ru-RU" altLang="zh-CN" sz="800" smtClean="0"/>
              <a:t>ИКС – ингаляционные кортикостероиды, ДДБА – длительнодействующие бета2-агонисты, АЛТР – антагонисты лейкотриеновых рецепторов, ФОР – формотерол, ПКС – пероральные кортикостероиды</a:t>
            </a:r>
            <a:r>
              <a:rPr lang="en-GB" altLang="ru-RU" sz="800" smtClean="0"/>
              <a:t>*</a:t>
            </a:r>
            <a:r>
              <a:rPr lang="ru-RU" altLang="zh-CN" sz="800" smtClean="0"/>
              <a:t>Применение «вне инструкции (</a:t>
            </a:r>
            <a:r>
              <a:rPr lang="en-US" altLang="ru-RU" sz="800" smtClean="0"/>
              <a:t>off-label)</a:t>
            </a:r>
            <a:r>
              <a:rPr lang="ru-RU" altLang="zh-CN" sz="800" smtClean="0"/>
              <a:t>»</a:t>
            </a:r>
            <a:r>
              <a:rPr lang="en-GB" altLang="ru-RU" sz="800" smtClean="0"/>
              <a:t>;</a:t>
            </a:r>
            <a:r>
              <a:rPr lang="ru-RU" altLang="zh-CN" sz="800" smtClean="0"/>
              <a:t> данные только о применении будесонид+формотерол</a:t>
            </a:r>
            <a:r>
              <a:rPr lang="en-GB" altLang="ru-RU" sz="800" smtClean="0"/>
              <a:t>. </a:t>
            </a:r>
            <a:r>
              <a:rPr lang="en-GB" altLang="ru-RU" sz="800" baseline="30000" smtClean="0"/>
              <a:t>†</a:t>
            </a:r>
            <a:r>
              <a:rPr lang="ru-RU" altLang="zh-CN" sz="800" smtClean="0"/>
              <a:t>Применение «вне инструкции»:</a:t>
            </a:r>
            <a:r>
              <a:rPr lang="en-GB" altLang="ru-RU" sz="800" smtClean="0"/>
              <a:t> </a:t>
            </a:r>
            <a:r>
              <a:rPr lang="ru-RU" altLang="zh-CN" sz="800" smtClean="0"/>
              <a:t>отдельное применение или в комбинации ИКС и КДБА ингаляторов</a:t>
            </a:r>
            <a:r>
              <a:rPr lang="en-GB" altLang="ru-RU" sz="800" smtClean="0"/>
              <a:t>. </a:t>
            </a:r>
            <a:r>
              <a:rPr lang="en-GB" altLang="ru-RU" sz="800" baseline="30000" smtClean="0"/>
              <a:t>‡</a:t>
            </a:r>
            <a:r>
              <a:rPr lang="ru-RU" altLang="zh-CN" sz="800" smtClean="0"/>
              <a:t>Рассмотреть применение сублингвальной аллергенспецифической иммунотерапии для пациентов с сенсибилизацией к аллергенам клещей домашней пыли, аллергическим ринитом и ОФВ1</a:t>
            </a:r>
            <a:r>
              <a:rPr lang="en-US" altLang="ru-RU" sz="800" smtClean="0"/>
              <a:t>&lt;</a:t>
            </a:r>
            <a:r>
              <a:rPr lang="ru-RU" altLang="zh-CN" sz="800" smtClean="0"/>
              <a:t> 70% от предполагаемого</a:t>
            </a:r>
            <a:r>
              <a:rPr lang="en-GB" altLang="ru-RU" sz="800" smtClean="0"/>
              <a:t>.</a:t>
            </a:r>
            <a:r>
              <a:rPr lang="en-GB" altLang="ru-RU" sz="800" baseline="30000" smtClean="0"/>
              <a:t> §</a:t>
            </a:r>
            <a:r>
              <a:rPr lang="ru-RU" altLang="zh-CN" sz="800" smtClean="0"/>
              <a:t>ИКС-ФОР  - </a:t>
            </a:r>
            <a:r>
              <a:rPr lang="en-US" altLang="ru-RU" sz="800" smtClean="0"/>
              <a:t> </a:t>
            </a:r>
            <a:r>
              <a:rPr lang="ru-RU" altLang="zh-CN" sz="800" smtClean="0"/>
              <a:t>облегчающий препарат для пациентов, которым назначен будесонид-формотерол или дипропионат беклометазона+формотерол в качестве облегчающих препаратов </a:t>
            </a:r>
            <a:r>
              <a:rPr lang="en-US" altLang="ru-RU" sz="800" smtClean="0"/>
              <a:t>1. Global Initiative for Asthma (GINA). Asthma management and prevention for adults and children older than 5 years: a pocket guide for health professionals. Updated 2019. https://ginasthma.org/pocket-guide-for-asthma-management-and-prevention. </a:t>
            </a:r>
            <a:r>
              <a:rPr lang="ru-RU" altLang="zh-CN" sz="800" smtClean="0"/>
              <a:t>Дата доступа: 25-ОКТ-</a:t>
            </a:r>
            <a:r>
              <a:rPr lang="en-GB" altLang="ru-RU" sz="800" smtClean="0"/>
              <a:t>2019.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297660" y="363538"/>
            <a:ext cx="7464029" cy="741362"/>
          </a:xfrm>
        </p:spPr>
        <p:txBody>
          <a:bodyPr>
            <a:normAutofit fontScale="90000"/>
          </a:bodyPr>
          <a:lstStyle/>
          <a:p>
            <a:pPr fontAlgn="auto"/>
            <a:r>
              <a:rPr lang="ru-RU" noProof="1"/>
              <a:t>Рекомендации </a:t>
            </a:r>
            <a:r>
              <a:rPr noProof="1"/>
              <a:t>GINA </a:t>
            </a:r>
            <a:r>
              <a:rPr b="0" noProof="1"/>
              <a:t>(2019) </a:t>
            </a:r>
            <a:r>
              <a:rPr lang="ru-RU" b="0" noProof="1"/>
              <a:t>предполагают ступенчатый подход к терапии бронхиальной астмы, направленный на достижение контроля заболевания</a:t>
            </a:r>
            <a:r>
              <a:rPr baseline="30000" noProof="1"/>
              <a:t>1</a:t>
            </a:r>
            <a:endParaRPr noProof="1"/>
          </a:p>
        </p:txBody>
      </p:sp>
      <p:sp>
        <p:nvSpPr>
          <p:cNvPr id="67" name="Content Placeholder 1"/>
          <p:cNvSpPr>
            <a:spLocks noGrp="1"/>
          </p:cNvSpPr>
          <p:nvPr>
            <p:ph idx="4294967295"/>
          </p:nvPr>
        </p:nvSpPr>
        <p:spPr>
          <a:xfrm>
            <a:off x="103589" y="2371734"/>
            <a:ext cx="1701403" cy="633413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SzTx/>
              <a:buFont typeface="Wingdings" pitchFamily="2" charset="2"/>
              <a:buNone/>
            </a:pPr>
            <a:r>
              <a:rPr lang="ru-RU" sz="1400" b="1" noProof="1"/>
              <a:t>Терапевтические опции для лечения астмы</a:t>
            </a:r>
            <a:r>
              <a:rPr lang="en-GB" sz="1400" b="1" noProof="1"/>
              <a:t>:</a:t>
            </a:r>
          </a:p>
          <a:p>
            <a:pPr marL="0" indent="0" fontAlgn="auto">
              <a:spcBef>
                <a:spcPts val="400"/>
              </a:spcBef>
              <a:spcAft>
                <a:spcPts val="0"/>
              </a:spcAft>
              <a:buSzTx/>
              <a:buFont typeface="Wingdings" pitchFamily="2" charset="2"/>
              <a:buNone/>
            </a:pPr>
            <a:r>
              <a:rPr lang="ru-RU" sz="1200" i="1" noProof="1"/>
              <a:t>Адаптировать терапию для индивидуальных потребностей ребенка </a:t>
            </a:r>
            <a:endParaRPr lang="en-GB" sz="1200" i="1" noProof="1"/>
          </a:p>
        </p:txBody>
      </p:sp>
      <p:grpSp>
        <p:nvGrpSpPr>
          <p:cNvPr id="194565" name="Group 3"/>
          <p:cNvGrpSpPr>
            <a:grpSpLocks/>
          </p:cNvGrpSpPr>
          <p:nvPr/>
        </p:nvGrpSpPr>
        <p:grpSpPr bwMode="auto">
          <a:xfrm>
            <a:off x="-104773" y="1884367"/>
            <a:ext cx="8893969" cy="3830003"/>
            <a:chOff x="-140365" y="1884908"/>
            <a:chExt cx="11859393" cy="3829819"/>
          </a:xfrm>
        </p:grpSpPr>
        <p:sp>
          <p:nvSpPr>
            <p:cNvPr id="159" name="Rectangle 14"/>
            <p:cNvSpPr/>
            <p:nvPr/>
          </p:nvSpPr>
          <p:spPr bwMode="auto">
            <a:xfrm>
              <a:off x="19983" y="3813627"/>
              <a:ext cx="1778115" cy="73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defRPr/>
              </a:pPr>
              <a:r>
                <a:rPr lang="ru-RU" altLang="en-US" sz="1200" dirty="0">
                  <a:solidFill>
                    <a:srgbClr val="988984">
                      <a:lumMod val="50000"/>
                    </a:srgbClr>
                  </a:solidFill>
                  <a:latin typeface="Calibri"/>
                  <a:sym typeface="Arial Italic" charset="0"/>
                </a:rPr>
                <a:t>Для предотвращения обострений и контроля заболевания </a:t>
              </a:r>
              <a:endParaRPr lang="en-GB" altLang="en-US" sz="1200" dirty="0">
                <a:solidFill>
                  <a:srgbClr val="988984">
                    <a:lumMod val="50000"/>
                  </a:srgbClr>
                </a:solidFill>
                <a:latin typeface="Calibri"/>
                <a:sym typeface="Arial Italic" charset="0"/>
              </a:endParaRPr>
            </a:p>
          </p:txBody>
        </p:sp>
        <p:sp>
          <p:nvSpPr>
            <p:cNvPr id="160" name="Rectangle 14"/>
            <p:cNvSpPr/>
            <p:nvPr/>
          </p:nvSpPr>
          <p:spPr bwMode="auto">
            <a:xfrm>
              <a:off x="27921" y="4462884"/>
              <a:ext cx="1695560" cy="55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>
                <a:defRPr/>
              </a:pPr>
              <a:r>
                <a:rPr lang="ru-RU" altLang="ru-RU" sz="12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Другие </a:t>
              </a:r>
            </a:p>
            <a:p>
              <a:pPr algn="r">
                <a:defRPr/>
              </a:pPr>
              <a:r>
                <a:rPr lang="ru-RU" altLang="ru-RU" sz="12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контролирующие</a:t>
              </a:r>
            </a:p>
            <a:p>
              <a:pPr algn="r">
                <a:defRPr/>
              </a:pPr>
              <a:r>
                <a:rPr lang="ru-RU" altLang="ru-RU" sz="12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препараты</a:t>
              </a:r>
              <a:endParaRPr lang="en-US" altLang="en-US" sz="1200" dirty="0">
                <a:solidFill>
                  <a:srgbClr val="988984">
                    <a:lumMod val="50000"/>
                  </a:srgbClr>
                </a:solidFill>
                <a:latin typeface="Calibri"/>
                <a:sym typeface="Arial Italic" charset="0"/>
              </a:endParaRPr>
            </a:p>
          </p:txBody>
        </p:sp>
        <p:sp>
          <p:nvSpPr>
            <p:cNvPr id="162" name="Rectangle 14"/>
            <p:cNvSpPr/>
            <p:nvPr/>
          </p:nvSpPr>
          <p:spPr bwMode="auto">
            <a:xfrm>
              <a:off x="208908" y="3354862"/>
              <a:ext cx="1557439" cy="7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>
                  <a:solidFill>
                    <a:srgbClr val="FF9900">
                      <a:lumMod val="75000"/>
                    </a:srgbClr>
                  </a:solidFill>
                  <a:latin typeface="Calibri"/>
                  <a:sym typeface="Arial Bold" charset="0"/>
                </a:rPr>
                <a:t>Предпочтительные </a:t>
              </a:r>
            </a:p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>
                  <a:solidFill>
                    <a:srgbClr val="FF9900">
                      <a:lumMod val="75000"/>
                    </a:srgbClr>
                  </a:solidFill>
                  <a:latin typeface="Calibri"/>
                  <a:sym typeface="Arial Bold" charset="0"/>
                </a:rPr>
                <a:t>контролирующие</a:t>
              </a:r>
            </a:p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>
                  <a:solidFill>
                    <a:srgbClr val="FF9900">
                      <a:lumMod val="75000"/>
                    </a:srgbClr>
                  </a:solidFill>
                  <a:latin typeface="Calibri"/>
                  <a:sym typeface="Arial Bold" charset="0"/>
                </a:rPr>
                <a:t>препараты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213791" y="2467492"/>
              <a:ext cx="1168476" cy="17636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367979" y="1884908"/>
              <a:ext cx="1308185" cy="2339862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845277" y="2819900"/>
              <a:ext cx="1378039" cy="13985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0374329" y="4215246"/>
              <a:ext cx="1301834" cy="1060399"/>
            </a:xfrm>
            <a:prstGeom prst="rect">
              <a:avLst/>
            </a:prstGeom>
            <a:solidFill>
              <a:srgbClr val="E28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863380" y="3102461"/>
              <a:ext cx="4994598" cy="11064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863380" y="4208896"/>
              <a:ext cx="4994598" cy="10667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94575" name="Group 168"/>
            <p:cNvGrpSpPr>
              <a:grpSpLocks/>
            </p:cNvGrpSpPr>
            <p:nvPr/>
          </p:nvGrpSpPr>
          <p:grpSpPr bwMode="auto">
            <a:xfrm>
              <a:off x="1830607" y="3301103"/>
              <a:ext cx="1037469" cy="917435"/>
              <a:chOff x="2534249" y="2891674"/>
              <a:chExt cx="902524" cy="973331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2533591" y="2891448"/>
                <a:ext cx="903240" cy="973433"/>
              </a:xfrm>
              <a:prstGeom prst="rect">
                <a:avLst/>
              </a:prstGeom>
              <a:pattFill prst="wdUp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6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Content Placeholder 34"/>
              <p:cNvSpPr txBox="1"/>
              <p:nvPr/>
            </p:nvSpPr>
            <p:spPr>
              <a:xfrm>
                <a:off x="2536353" y="2972287"/>
                <a:ext cx="899096" cy="213885"/>
              </a:xfrm>
              <a:prstGeom prst="rect">
                <a:avLst/>
              </a:prstGeom>
            </p:spPr>
            <p:txBody>
              <a:bodyPr lIns="0" tIns="0" rIns="0" bIns="0"/>
              <a:lstStyle>
                <a:defPPr>
                  <a:defRPr lang="nl-BE"/>
                </a:defPPr>
                <a:lvl1pPr indent="0" algn="r">
                  <a:lnSpc>
                    <a:spcPct val="85000"/>
                  </a:lnSpc>
                  <a:spcBef>
                    <a:spcPts val="0"/>
                  </a:spcBef>
                  <a:buFont typeface="Arial" panose="02080604020202020204" pitchFamily="34" charset="0"/>
                  <a:buNone/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lvl1pPr>
                <a:lvl2pPr marL="180975" indent="-180975">
                  <a:lnSpc>
                    <a:spcPct val="90000"/>
                  </a:lnSpc>
                  <a:spcBef>
                    <a:spcPts val="1000"/>
                  </a:spcBef>
                  <a:buClrTx/>
                  <a:buFont typeface="Arial" panose="02080604020202020204" pitchFamily="34" charset="0"/>
                  <a:buChar char="•"/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lvl2pPr>
                <a:lvl3pPr marL="361950" indent="-180975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‒"/>
                  <a:defRPr sz="1600">
                    <a:solidFill>
                      <a:schemeClr val="accent2">
                        <a:lumMod val="75000"/>
                      </a:schemeClr>
                    </a:solidFill>
                  </a:defRPr>
                </a:lvl3pPr>
                <a:lvl4pPr marL="533400" indent="-160655">
                  <a:lnSpc>
                    <a:spcPct val="90000"/>
                  </a:lnSpc>
                  <a:spcBef>
                    <a:spcPts val="400"/>
                  </a:spcBef>
                  <a:buSzPct val="118000"/>
                  <a:buFont typeface="Arial" panose="02080604020202020204" pitchFamily="34" charset="0"/>
                  <a:buChar char="•"/>
                  <a:defRPr sz="1400">
                    <a:solidFill>
                      <a:schemeClr val="accent2">
                        <a:lumMod val="75000"/>
                      </a:schemeClr>
                    </a:solidFill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ru-RU" sz="1800" b="0" kern="0" dirty="0">
                    <a:solidFill>
                      <a:srgbClr val="005B71"/>
                    </a:solidFill>
                    <a:latin typeface="Impact" panose="020B0806030902050204" pitchFamily="34" charset="0"/>
                  </a:rPr>
                  <a:t>СТУПЕНЬ</a:t>
                </a:r>
                <a:r>
                  <a:rPr lang="en-GB" sz="1800" b="0" kern="0" dirty="0">
                    <a:solidFill>
                      <a:srgbClr val="005B71"/>
                    </a:solidFill>
                    <a:latin typeface="Impact" panose="020B0806030902050204" pitchFamily="34" charset="0"/>
                  </a:rPr>
                  <a:t> 1</a:t>
                </a:r>
              </a:p>
            </p:txBody>
          </p:sp>
        </p:grpSp>
        <p:sp>
          <p:nvSpPr>
            <p:cNvPr id="172" name="Content Placeholder 34"/>
            <p:cNvSpPr txBox="1"/>
            <p:nvPr/>
          </p:nvSpPr>
          <p:spPr>
            <a:xfrm>
              <a:off x="2869730" y="3338988"/>
              <a:ext cx="4972372" cy="207952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 2</a:t>
              </a:r>
            </a:p>
          </p:txBody>
        </p:sp>
        <p:sp>
          <p:nvSpPr>
            <p:cNvPr id="173" name="Content Placeholder 34"/>
            <p:cNvSpPr txBox="1"/>
            <p:nvPr/>
          </p:nvSpPr>
          <p:spPr>
            <a:xfrm>
              <a:off x="2852267" y="3672347"/>
              <a:ext cx="4985073" cy="26827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Низкие дозы ИКС ежедневно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(см. таблицу эквипотентных доз ИКС для детей)</a:t>
              </a:r>
              <a:endParaRPr lang="en-GB" b="0" kern="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834613" y="4215246"/>
              <a:ext cx="1044643" cy="1065161"/>
            </a:xfrm>
            <a:prstGeom prst="rect">
              <a:avLst/>
            </a:prstGeom>
            <a:pattFill prst="wdUpDiag">
              <a:fgClr>
                <a:schemeClr val="accent6">
                  <a:lumMod val="40000"/>
                  <a:lumOff val="60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Content Placeholder 34"/>
            <p:cNvSpPr txBox="1"/>
            <p:nvPr/>
          </p:nvSpPr>
          <p:spPr>
            <a:xfrm>
              <a:off x="1923519" y="4237470"/>
              <a:ext cx="831905" cy="147725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Низкие дозы ИКС при приеме КДБА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† 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или низкие дозы ИКС ежедневно</a:t>
              </a:r>
              <a:endParaRPr lang="en-GB" sz="1200" b="0" i="1" kern="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76" name="Content Placeholder 34"/>
            <p:cNvSpPr txBox="1"/>
            <p:nvPr/>
          </p:nvSpPr>
          <p:spPr>
            <a:xfrm>
              <a:off x="3025000" y="4588290"/>
              <a:ext cx="4661835" cy="29545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Антагонисты </a:t>
              </a:r>
              <a:r>
                <a:rPr lang="ru-RU" sz="1200" b="0" i="1" kern="0" dirty="0" err="1">
                  <a:solidFill>
                    <a:srgbClr val="005B71"/>
                  </a:solidFill>
                  <a:latin typeface="Calibri"/>
                </a:rPr>
                <a:t>лейкотриеновых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 рецепторов 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(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АЛТР)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,</a:t>
              </a:r>
              <a:br>
                <a:rPr lang="en-GB" sz="1200" b="0" i="1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или низкие дозы ИКС при приеме КДБА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†</a:t>
              </a:r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2874493" y="3092937"/>
              <a:ext cx="0" cy="2176358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sp>
          <p:nvSpPr>
            <p:cNvPr id="181" name="Rectangle 180"/>
            <p:cNvSpPr/>
            <p:nvPr/>
          </p:nvSpPr>
          <p:spPr>
            <a:xfrm>
              <a:off x="9180452" y="4215246"/>
              <a:ext cx="1198640" cy="1060399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9213791" y="4423198"/>
              <a:ext cx="1168476" cy="109870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200" i="1" kern="0" dirty="0">
                  <a:solidFill>
                    <a:srgbClr val="005B71"/>
                  </a:solidFill>
                  <a:latin typeface="Calibri"/>
                </a:rPr>
                <a:t>Высокие дозы ИКС-ДДБА, дополнительно </a:t>
              </a:r>
              <a:r>
                <a:rPr lang="ru-RU" sz="1200" i="1" kern="0" dirty="0" err="1">
                  <a:solidFill>
                    <a:srgbClr val="005B71"/>
                  </a:solidFill>
                  <a:latin typeface="Calibri"/>
                </a:rPr>
                <a:t>тиотропий</a:t>
              </a:r>
              <a:r>
                <a:rPr lang="ru-RU" sz="1200" i="1" kern="0" dirty="0">
                  <a:solidFill>
                    <a:srgbClr val="005B71"/>
                  </a:solidFill>
                  <a:latin typeface="Calibri"/>
                </a:rPr>
                <a:t> или АЛТР</a:t>
              </a:r>
              <a:endParaRPr lang="en-GB" sz="1200" i="1" kern="0" baseline="3000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0501337" y="4254931"/>
              <a:ext cx="1058931" cy="129490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100" i="1" kern="0" dirty="0">
                  <a:solidFill>
                    <a:srgbClr val="005B71"/>
                  </a:solidFill>
                  <a:latin typeface="Calibri"/>
                </a:rPr>
                <a:t>Добавить анти</a:t>
              </a:r>
              <a:r>
                <a:rPr lang="en-US" sz="1100" i="1" kern="0" dirty="0">
                  <a:solidFill>
                    <a:srgbClr val="005B71"/>
                  </a:solidFill>
                  <a:latin typeface="Calibri"/>
                </a:rPr>
                <a:t>-</a:t>
              </a:r>
              <a:r>
                <a:rPr lang="ru-RU" sz="1100" i="1" kern="0" dirty="0">
                  <a:solidFill>
                    <a:srgbClr val="005B71"/>
                  </a:solidFill>
                  <a:latin typeface="Calibri"/>
                </a:rPr>
                <a:t>ИЛ</a:t>
              </a:r>
              <a:r>
                <a:rPr lang="en-US" sz="1100" i="1" kern="0" dirty="0">
                  <a:solidFill>
                    <a:srgbClr val="005B71"/>
                  </a:solidFill>
                  <a:latin typeface="Calibri"/>
                </a:rPr>
                <a:t>5</a:t>
              </a:r>
              <a:r>
                <a:rPr lang="ru-RU" sz="1100" i="1" kern="0" dirty="0">
                  <a:solidFill>
                    <a:srgbClr val="005B71"/>
                  </a:solidFill>
                  <a:latin typeface="Calibri"/>
                </a:rPr>
                <a:t> или</a:t>
              </a:r>
              <a:r>
                <a:rPr lang="ru-RU" sz="1100" kern="0" dirty="0">
                  <a:solidFill>
                    <a:srgbClr val="005B71"/>
                  </a:solidFill>
                  <a:latin typeface="Calibri"/>
                </a:rPr>
                <a:t> </a:t>
              </a:r>
              <a:r>
                <a:rPr lang="ru-RU" sz="1100" i="1" kern="0" dirty="0">
                  <a:solidFill>
                    <a:srgbClr val="005B71"/>
                  </a:solidFill>
                  <a:latin typeface="Calibri"/>
                </a:rPr>
                <a:t>низкие дозы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ru-RU" sz="1100" i="1" kern="0" dirty="0">
                  <a:solidFill>
                    <a:srgbClr val="005B71"/>
                  </a:solidFill>
                  <a:latin typeface="Calibri"/>
                </a:rPr>
                <a:t>ПКС, но учесть возможные побочные эффекты</a:t>
              </a:r>
              <a:endParaRPr lang="en-GB" sz="1100" i="1" kern="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845277" y="4207308"/>
              <a:ext cx="1384390" cy="10683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0345752" y="2600836"/>
              <a:ext cx="1373276" cy="13603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Произвести оценку  фенотипа 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±</a:t>
              </a: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 поддерживающая терапия: </a:t>
              </a:r>
            </a:p>
            <a:p>
              <a:pPr algn="ctr">
                <a:lnSpc>
                  <a:spcPct val="80000"/>
                </a:lnSpc>
                <a:spcBef>
                  <a:spcPts val="600"/>
                </a:spcBef>
                <a:defRPr/>
              </a:pPr>
              <a:endParaRPr lang="ru-RU" sz="1200" kern="0" dirty="0">
                <a:solidFill>
                  <a:srgbClr val="005B71"/>
                </a:solidFill>
                <a:latin typeface="Calibri"/>
              </a:endParaRPr>
            </a:p>
            <a:p>
              <a:pPr algn="ctr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например,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US" sz="120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400" b="1" kern="0" dirty="0">
                  <a:solidFill>
                    <a:srgbClr val="005B71"/>
                  </a:solidFill>
                  <a:latin typeface="Calibri"/>
                </a:rPr>
                <a:t>анти</a:t>
              </a:r>
              <a:r>
                <a:rPr lang="en-US" sz="1400" b="1" kern="0" dirty="0">
                  <a:solidFill>
                    <a:srgbClr val="005B71"/>
                  </a:solidFill>
                  <a:latin typeface="Calibri"/>
                </a:rPr>
                <a:t>-IgE</a:t>
              </a:r>
              <a:endParaRPr lang="en-US" sz="1200" kern="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86" name="Content Placeholder 34"/>
            <p:cNvSpPr txBox="1"/>
            <p:nvPr/>
          </p:nvSpPr>
          <p:spPr>
            <a:xfrm>
              <a:off x="7874154" y="3131035"/>
              <a:ext cx="1305998" cy="2215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 3</a:t>
              </a:r>
            </a:p>
          </p:txBody>
        </p:sp>
        <p:sp>
          <p:nvSpPr>
            <p:cNvPr id="187" name="Content Placeholder 34"/>
            <p:cNvSpPr txBox="1"/>
            <p:nvPr/>
          </p:nvSpPr>
          <p:spPr>
            <a:xfrm>
              <a:off x="9148511" y="2624647"/>
              <a:ext cx="1297448" cy="2215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 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188" name="Content Placeholder 34"/>
            <p:cNvSpPr txBox="1"/>
            <p:nvPr/>
          </p:nvSpPr>
          <p:spPr>
            <a:xfrm>
              <a:off x="10385468" y="1967454"/>
              <a:ext cx="1308135" cy="2215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 5</a:t>
              </a:r>
            </a:p>
          </p:txBody>
        </p:sp>
        <p:sp>
          <p:nvSpPr>
            <p:cNvPr id="189" name="Content Placeholder 34"/>
            <p:cNvSpPr txBox="1"/>
            <p:nvPr/>
          </p:nvSpPr>
          <p:spPr>
            <a:xfrm>
              <a:off x="7975684" y="4513682"/>
              <a:ext cx="1102939" cy="29545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Низкие дозы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sz="1200" b="0" i="1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ИКС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+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АЛТР</a:t>
              </a:r>
              <a:r>
                <a:rPr lang="en-GB" sz="1200" b="0" i="1" kern="0" baseline="30000" dirty="0">
                  <a:solidFill>
                    <a:srgbClr val="005B71"/>
                  </a:solidFill>
                  <a:latin typeface="Calibri"/>
                </a:rPr>
                <a:t>‡</a:t>
              </a:r>
            </a:p>
          </p:txBody>
        </p:sp>
        <p:sp>
          <p:nvSpPr>
            <p:cNvPr id="190" name="Content Placeholder 34"/>
            <p:cNvSpPr txBox="1"/>
            <p:nvPr/>
          </p:nvSpPr>
          <p:spPr>
            <a:xfrm>
              <a:off x="7781773" y="3499317"/>
              <a:ext cx="1490760" cy="353996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Низкие дозы</a:t>
              </a:r>
              <a:r>
                <a:rPr lang="en-GB" b="0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b="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ИКС-ДДБА или средние дозы</a:t>
              </a:r>
              <a:r>
                <a:rPr lang="en-GB" b="0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b="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ИКС</a:t>
              </a:r>
              <a:endParaRPr lang="en-GB" b="0" kern="0" baseline="3000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91" name="Content Placeholder 34"/>
            <p:cNvSpPr txBox="1"/>
            <p:nvPr/>
          </p:nvSpPr>
          <p:spPr>
            <a:xfrm>
              <a:off x="9186802" y="3499317"/>
              <a:ext cx="1222454" cy="355583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Средние дозы</a:t>
              </a:r>
              <a:r>
                <a:rPr lang="en-GB" b="0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b="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ИКС-ДДБА Отправить к специалисту</a:t>
              </a:r>
              <a:endParaRPr lang="ru-RU" b="0" kern="0" baseline="30000" dirty="0">
                <a:solidFill>
                  <a:srgbClr val="005B71"/>
                </a:solidFill>
                <a:latin typeface="Calibri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10380679" y="1884908"/>
              <a:ext cx="15876" cy="3355814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>
              <a:off x="2864968" y="5267707"/>
              <a:ext cx="8785794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>
              <a:off x="2885606" y="4213658"/>
              <a:ext cx="8790557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H="1">
              <a:off x="7837340" y="2819900"/>
              <a:ext cx="11113" cy="2706558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>
            <a:xfrm>
              <a:off x="9221729" y="2469080"/>
              <a:ext cx="0" cy="2762117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sp>
          <p:nvSpPr>
            <p:cNvPr id="200" name="Rectangle 15"/>
            <p:cNvSpPr/>
            <p:nvPr/>
          </p:nvSpPr>
          <p:spPr bwMode="auto">
            <a:xfrm>
              <a:off x="-140365" y="5226434"/>
              <a:ext cx="1846383" cy="31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 err="1">
                  <a:solidFill>
                    <a:srgbClr val="44C8F5">
                      <a:lumMod val="50000"/>
                    </a:srgbClr>
                  </a:solidFill>
                  <a:latin typeface="Calibri"/>
                  <a:sym typeface="Arial Bold" charset="0"/>
                </a:rPr>
                <a:t>Скоропомощные</a:t>
              </a:r>
              <a:r>
                <a:rPr lang="ru-RU" altLang="en-US" sz="1200" b="1" dirty="0">
                  <a:solidFill>
                    <a:srgbClr val="44C8F5">
                      <a:lumMod val="50000"/>
                    </a:srgbClr>
                  </a:solidFill>
                  <a:latin typeface="Calibri"/>
                  <a:sym typeface="Arial Bold" charset="0"/>
                </a:rPr>
                <a:t> препараты</a:t>
              </a:r>
              <a:endParaRPr lang="en-US" altLang="en-US" sz="1200" b="1" dirty="0">
                <a:solidFill>
                  <a:srgbClr val="44C8F5">
                    <a:lumMod val="50000"/>
                  </a:srgbClr>
                </a:solidFill>
                <a:latin typeface="Calibri"/>
                <a:sym typeface="Arial Bold" charset="0"/>
              </a:endParaRPr>
            </a:p>
          </p:txBody>
        </p:sp>
        <p:sp>
          <p:nvSpPr>
            <p:cNvPr id="201" name="Content Placeholder 34"/>
            <p:cNvSpPr txBox="1"/>
            <p:nvPr/>
          </p:nvSpPr>
          <p:spPr>
            <a:xfrm>
              <a:off x="1810799" y="3667584"/>
              <a:ext cx="1065281" cy="506389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endParaRPr lang="ru-RU" sz="1200" b="0" kern="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829851" y="5267707"/>
              <a:ext cx="9846313" cy="3190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Content Placeholder 34"/>
            <p:cNvSpPr txBox="1"/>
            <p:nvPr/>
          </p:nvSpPr>
          <p:spPr>
            <a:xfrm>
              <a:off x="3903260" y="5374065"/>
              <a:ext cx="6029715" cy="152393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Коротко-действующие бета-2-агонисты (КДБА) по потребности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>
            <a:xfrm flipH="1">
              <a:off x="2874493" y="3097700"/>
              <a:ext cx="4983485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>
            <a:xfrm flipH="1">
              <a:off x="9221729" y="2477017"/>
              <a:ext cx="1127198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>
            <a:xfrm flipH="1">
              <a:off x="10371154" y="1888083"/>
              <a:ext cx="1298659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>
            <a:xfrm>
              <a:off x="1837788" y="5586780"/>
              <a:ext cx="9838375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grpSp>
          <p:nvGrpSpPr>
            <p:cNvPr id="194608" name="Group 209"/>
            <p:cNvGrpSpPr>
              <a:grpSpLocks/>
            </p:cNvGrpSpPr>
            <p:nvPr/>
          </p:nvGrpSpPr>
          <p:grpSpPr bwMode="auto">
            <a:xfrm>
              <a:off x="1829900" y="4213777"/>
              <a:ext cx="9823938" cy="1365044"/>
              <a:chOff x="1817370" y="4213777"/>
              <a:chExt cx="84027249" cy="1365044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1816951" y="5267707"/>
                <a:ext cx="8812941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1844109" y="4213658"/>
                <a:ext cx="8785783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816951" y="5578842"/>
                <a:ext cx="84028515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15" name="Straight Connector 214"/>
            <p:cNvCxnSpPr/>
            <p:nvPr/>
          </p:nvCxnSpPr>
          <p:spPr>
            <a:xfrm flipH="1">
              <a:off x="7857978" y="2819900"/>
              <a:ext cx="1365338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>
            <a:xfrm flipH="1">
              <a:off x="11665050" y="1908719"/>
              <a:ext cx="1588" cy="3670124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</p:grpSp>
      <p:sp>
        <p:nvSpPr>
          <p:cNvPr id="69" name="Content Placeholder 1"/>
          <p:cNvSpPr txBox="1"/>
          <p:nvPr/>
        </p:nvSpPr>
        <p:spPr>
          <a:xfrm>
            <a:off x="253604" y="1522413"/>
            <a:ext cx="1952625" cy="685800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80604020202020204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‒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33400" indent="-16065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18000"/>
              <a:buFont typeface="Calibri" panose="020F0502020204030204" pitchFamily="34" charset="0"/>
              <a:buChar char="‐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Персонализированный подход к пациенту с бронхиальной астмой</a:t>
            </a:r>
            <a:r>
              <a:rPr lang="en-GB" sz="1400" b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:</a:t>
            </a:r>
          </a:p>
          <a:p>
            <a:pPr>
              <a:spcBef>
                <a:spcPts val="400"/>
              </a:spcBef>
              <a:defRPr/>
            </a:pPr>
            <a:r>
              <a:rPr lang="ru-RU" sz="1200" i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Оценить, корректировать, </a:t>
            </a:r>
          </a:p>
          <a:p>
            <a:pPr>
              <a:spcBef>
                <a:spcPts val="400"/>
              </a:spcBef>
              <a:defRPr/>
            </a:pPr>
            <a:r>
              <a:rPr lang="ru-RU" sz="1200" i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проверить ответ</a:t>
            </a:r>
            <a:endParaRPr lang="en-GB" sz="1200" i="1" dirty="0">
              <a:solidFill>
                <a:srgbClr val="988984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0" name="Content Placeholder 1"/>
          <p:cNvSpPr txBox="1"/>
          <p:nvPr/>
        </p:nvSpPr>
        <p:spPr>
          <a:xfrm>
            <a:off x="239317" y="1200150"/>
            <a:ext cx="2338388" cy="3111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80604020202020204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‒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33400" indent="-16065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18000"/>
              <a:buFont typeface="Calibri" panose="020F0502020204030204" pitchFamily="34" charset="0"/>
              <a:buChar char="‐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rgbClr val="FF0000"/>
                </a:solidFill>
                <a:latin typeface="Calibri"/>
              </a:rPr>
              <a:t>Дети 6-11 лет</a:t>
            </a:r>
            <a:endParaRPr lang="en-GB" sz="1800" b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94616" name="Group 11"/>
          <p:cNvGrpSpPr>
            <a:grpSpLocks/>
          </p:cNvGrpSpPr>
          <p:nvPr/>
        </p:nvGrpSpPr>
        <p:grpSpPr bwMode="auto">
          <a:xfrm>
            <a:off x="2515793" y="1071563"/>
            <a:ext cx="3857625" cy="1998662"/>
            <a:chOff x="3436997" y="1123217"/>
            <a:chExt cx="5143878" cy="1998655"/>
          </a:xfrm>
        </p:grpSpPr>
        <p:grpSp>
          <p:nvGrpSpPr>
            <p:cNvPr id="194617" name="Group 72"/>
            <p:cNvGrpSpPr>
              <a:grpSpLocks/>
            </p:cNvGrpSpPr>
            <p:nvPr/>
          </p:nvGrpSpPr>
          <p:grpSpPr bwMode="auto">
            <a:xfrm>
              <a:off x="4709441" y="1123217"/>
              <a:ext cx="1369803" cy="1365174"/>
              <a:chOff x="4812732" y="1295120"/>
              <a:chExt cx="1835205" cy="1848515"/>
            </a:xfrm>
          </p:grpSpPr>
          <p:grpSp>
            <p:nvGrpSpPr>
              <p:cNvPr id="194618" name="Group 73"/>
              <p:cNvGrpSpPr>
                <a:grpSpLocks/>
              </p:cNvGrpSpPr>
              <p:nvPr/>
            </p:nvGrpSpPr>
            <p:grpSpPr bwMode="auto">
              <a:xfrm>
                <a:off x="4812732" y="1295120"/>
                <a:ext cx="1835205" cy="1848515"/>
                <a:chOff x="5148308" y="1242079"/>
                <a:chExt cx="1820384" cy="1833586"/>
              </a:xfrm>
            </p:grpSpPr>
            <p:sp>
              <p:nvSpPr>
                <p:cNvPr id="78" name="Block Arc 77"/>
                <p:cNvSpPr/>
                <p:nvPr/>
              </p:nvSpPr>
              <p:spPr>
                <a:xfrm>
                  <a:off x="5147294" y="1254872"/>
                  <a:ext cx="1820797" cy="1820888"/>
                </a:xfrm>
                <a:prstGeom prst="blockArc">
                  <a:avLst>
                    <a:gd name="adj1" fmla="val 9319573"/>
                    <a:gd name="adj2" fmla="val 16144205"/>
                    <a:gd name="adj3" fmla="val 21393"/>
                  </a:avLst>
                </a:prstGeom>
                <a:solidFill>
                  <a:srgbClr val="4A709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9" name="Block Arc 78"/>
                <p:cNvSpPr/>
                <p:nvPr/>
              </p:nvSpPr>
              <p:spPr>
                <a:xfrm rot="8154758">
                  <a:off x="5147294" y="1254872"/>
                  <a:ext cx="1820797" cy="1820888"/>
                </a:xfrm>
                <a:prstGeom prst="blockArc">
                  <a:avLst>
                    <a:gd name="adj1" fmla="val 7996003"/>
                    <a:gd name="adj2" fmla="val 16144205"/>
                    <a:gd name="adj3" fmla="val 21393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Block Arc 79"/>
                <p:cNvSpPr/>
                <p:nvPr/>
              </p:nvSpPr>
              <p:spPr>
                <a:xfrm rot="14400000">
                  <a:off x="5147248" y="1254918"/>
                  <a:ext cx="1820888" cy="1820797"/>
                </a:xfrm>
                <a:prstGeom prst="blockArc">
                  <a:avLst>
                    <a:gd name="adj1" fmla="val 9892982"/>
                    <a:gd name="adj2" fmla="val 16502855"/>
                    <a:gd name="adj3" fmla="val 21348"/>
                  </a:avLst>
                </a:prstGeom>
                <a:solidFill>
                  <a:srgbClr val="FF99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rot="5400000">
                  <a:off x="5916275" y="1367672"/>
                  <a:ext cx="413644" cy="162459"/>
                </a:xfrm>
                <a:prstGeom prst="triangle">
                  <a:avLst/>
                </a:prstGeom>
                <a:solidFill>
                  <a:srgbClr val="4A7097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2" name="Isosceles Triangle 81"/>
                <p:cNvSpPr/>
                <p:nvPr/>
              </p:nvSpPr>
              <p:spPr>
                <a:xfrm rot="13525927">
                  <a:off x="6305542" y="2645907"/>
                  <a:ext cx="413644" cy="160348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 rot="20140691">
                  <a:off x="5168392" y="2314569"/>
                  <a:ext cx="413530" cy="162046"/>
                </a:xfrm>
                <a:prstGeom prst="triangle">
                  <a:avLst/>
                </a:prstGeom>
                <a:solidFill>
                  <a:srgbClr val="FF99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 rot="992410">
                <a:off x="4953542" y="1753640"/>
                <a:ext cx="1484853" cy="1197112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1493585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latin typeface="Calibri"/>
                    <a:ea typeface="MS PGothic" charset="0"/>
                    <a:cs typeface="Arial"/>
                  </a:rPr>
                  <a:t>Корректировать</a:t>
                </a:r>
                <a:endParaRPr lang="en-US" sz="9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8616622">
                <a:off x="4975999" y="1513386"/>
                <a:ext cx="1453794" cy="133168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1" wrap="none">
                <a:prstTxWarp prst="textArchUp">
                  <a:avLst>
                    <a:gd name="adj" fmla="val 5525375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900" b="1" kern="0" dirty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latin typeface="Calibri"/>
                    <a:cs typeface="Arial"/>
                  </a:rPr>
                  <a:t>Проверить ответ</a:t>
                </a:r>
                <a:endParaRPr lang="en-AU" sz="900" b="1" kern="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4782751">
                <a:off x="5068198" y="1557966"/>
                <a:ext cx="1365264" cy="133168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900" b="1" kern="0" dirty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latin typeface="Calibri"/>
                    <a:cs typeface="Arial"/>
                  </a:rPr>
                  <a:t>Оценить</a:t>
                </a:r>
                <a:endParaRPr lang="en-AU" sz="900" b="1" kern="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</p:grpSp>
        <p:cxnSp>
          <p:nvCxnSpPr>
            <p:cNvPr id="194628" name="Straight Arrow Connector 83"/>
            <p:cNvCxnSpPr>
              <a:cxnSpLocks noChangeShapeType="1"/>
            </p:cNvCxnSpPr>
            <p:nvPr/>
          </p:nvCxnSpPr>
          <p:spPr bwMode="auto">
            <a:xfrm flipH="1">
              <a:off x="3581701" y="1312489"/>
              <a:ext cx="1394169" cy="0"/>
            </a:xfrm>
            <a:prstGeom prst="straightConnector1">
              <a:avLst/>
            </a:prstGeom>
            <a:noFill/>
            <a:ln w="12700">
              <a:solidFill>
                <a:srgbClr val="4A7097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Content Placeholder 12"/>
            <p:cNvSpPr txBox="1"/>
            <p:nvPr/>
          </p:nvSpPr>
          <p:spPr>
            <a:xfrm>
              <a:off x="3436997" y="1362928"/>
              <a:ext cx="1547926" cy="73183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80604020202020204" pitchFamily="34" charset="0"/>
                <a:buNone/>
                <a:defRPr sz="20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Calibri" panose="020F0502020204030204" pitchFamily="34" charset="0"/>
                <a:buChar char="‒"/>
                <a:defRPr sz="16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33400" indent="-16065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18000"/>
                <a:buFont typeface="Calibri" panose="020F0502020204030204" pitchFamily="34" charset="0"/>
                <a:buChar char="‐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Симптомы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Обострения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Побочные эффекты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Функция легких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Удовлетворенность ребенка и родителя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6026399" y="1248629"/>
              <a:ext cx="0" cy="454023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oval" w="med" len="med"/>
            </a:ln>
            <a:effectLst/>
          </p:spPr>
        </p:cxnSp>
        <p:sp>
          <p:nvSpPr>
            <p:cNvPr id="88" name="Content Placeholder 12"/>
            <p:cNvSpPr txBox="1"/>
            <p:nvPr/>
          </p:nvSpPr>
          <p:spPr>
            <a:xfrm>
              <a:off x="6102605" y="1281966"/>
              <a:ext cx="2478270" cy="898522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80604020202020204" pitchFamily="34" charset="0"/>
                <a:buNone/>
                <a:defRPr sz="20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Calibri" panose="020F0502020204030204" pitchFamily="34" charset="0"/>
                <a:buChar char="‒"/>
                <a:defRPr sz="16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33400" indent="-16065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18000"/>
                <a:buFont typeface="Calibri" panose="020F0502020204030204" pitchFamily="34" charset="0"/>
                <a:buChar char="‐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Подтверждение диагноза, если требуется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Контроль симптомов заболевания и модифицируемых факторов риска (включая функцию легких)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 err="1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Коморбидности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Техника использования ингалятора и приверженность терапии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Цели терапии для ребенка и родителя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9" name="Content Placeholder 12"/>
            <p:cNvSpPr txBox="1"/>
            <p:nvPr/>
          </p:nvSpPr>
          <p:spPr>
            <a:xfrm>
              <a:off x="5612032" y="2474174"/>
              <a:ext cx="2475094" cy="647698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80604020202020204" pitchFamily="34" charset="0"/>
                <a:buNone/>
                <a:defRPr sz="20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Calibri" panose="020F0502020204030204" pitchFamily="34" charset="0"/>
                <a:buChar char="‒"/>
                <a:defRPr sz="16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33400" indent="-16065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18000"/>
                <a:buFont typeface="Calibri" panose="020F0502020204030204" pitchFamily="34" charset="0"/>
                <a:buChar char="‐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Лечение, направленное на модифицируемые факторы риска и </a:t>
              </a:r>
              <a:r>
                <a:rPr lang="ru-RU" sz="900" dirty="0" err="1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коморбидности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Немедикаментозные стратегии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Образование</a:t>
              </a:r>
              <a:r>
                <a:rPr lang="en-US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и</a:t>
              </a:r>
              <a:r>
                <a:rPr lang="en-US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тренировка навыков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Терапевтические опции для лечения астмы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5753329" y="2347175"/>
              <a:ext cx="173685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miter lim="800000"/>
              <a:tailEnd type="oval" w="med" len="med"/>
            </a:ln>
            <a:effectLst/>
          </p:spPr>
        </p:cxnSp>
      </p:grpSp>
      <p:sp>
        <p:nvSpPr>
          <p:cNvPr id="87" name="Rectangle: Top Corners Rounded 29"/>
          <p:cNvSpPr/>
          <p:nvPr/>
        </p:nvSpPr>
        <p:spPr>
          <a:xfrm>
            <a:off x="8212936" y="0"/>
            <a:ext cx="645319" cy="10922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463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36" y="190509"/>
            <a:ext cx="64531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: Rounded Corners 95"/>
          <p:cNvSpPr/>
          <p:nvPr/>
        </p:nvSpPr>
        <p:spPr>
          <a:xfrm>
            <a:off x="1363267" y="3255966"/>
            <a:ext cx="776288" cy="9286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: Rounded Corners 95"/>
          <p:cNvSpPr/>
          <p:nvPr/>
        </p:nvSpPr>
        <p:spPr>
          <a:xfrm>
            <a:off x="7759303" y="2454284"/>
            <a:ext cx="985838" cy="14001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51460" y="3074988"/>
            <a:ext cx="3723084" cy="224631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err="1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38891" y="3854450"/>
            <a:ext cx="34529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err="1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4069" y="2819401"/>
            <a:ext cx="1021556" cy="24606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err="1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0631" y="2451103"/>
            <a:ext cx="831056" cy="28178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2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C870AA67-E002-40E5-A8A4-5B48901604F2}" type="slidenum">
              <a:rPr lang="en-US" altLang="ru-RU" sz="1100">
                <a:solidFill>
                  <a:srgbClr val="988984"/>
                </a:solidFill>
                <a:latin typeface="Calibri" pitchFamily="34" charset="0"/>
              </a:rPr>
              <a:pPr algn="r"/>
              <a:t>32</a:t>
            </a:fld>
            <a:endParaRPr lang="en-US" altLang="ru-RU" sz="1100">
              <a:solidFill>
                <a:srgbClr val="988984"/>
              </a:solidFill>
              <a:latin typeface="Calibri" pitchFamily="34" charset="0"/>
            </a:endParaRPr>
          </a:p>
        </p:txBody>
      </p:sp>
      <p:sp>
        <p:nvSpPr>
          <p:cNvPr id="196610" name="Text Placeholder 7"/>
          <p:cNvSpPr>
            <a:spLocks noGrp="1" noChangeArrowheads="1"/>
          </p:cNvSpPr>
          <p:nvPr>
            <p:ph type="body" sz="quarter" idx="13"/>
          </p:nvPr>
        </p:nvSpPr>
        <p:spPr>
          <a:xfrm>
            <a:off x="21431" y="5662622"/>
            <a:ext cx="8954691" cy="1017587"/>
          </a:xfrm>
        </p:spPr>
        <p:txBody>
          <a:bodyPr/>
          <a:lstStyle/>
          <a:p>
            <a:r>
              <a:rPr lang="ru-RU" altLang="zh-CN" sz="800" smtClean="0"/>
              <a:t>Изображение использовано с разрешения  </a:t>
            </a:r>
            <a:r>
              <a:rPr lang="en-US" altLang="ru-RU" sz="800" smtClean="0"/>
              <a:t>Global Initiative for Asthma (GINA). </a:t>
            </a:r>
            <a:r>
              <a:rPr lang="ru-RU" altLang="zh-CN" sz="800" smtClean="0"/>
              <a:t>Июнь </a:t>
            </a:r>
            <a:r>
              <a:rPr lang="en-US" altLang="ru-RU" sz="800" smtClean="0"/>
              <a:t>2019.</a:t>
            </a:r>
            <a:r>
              <a:rPr lang="ru-RU" altLang="zh-CN" sz="800" smtClean="0"/>
              <a:t/>
            </a:r>
            <a:br>
              <a:rPr lang="ru-RU" altLang="zh-CN" sz="800" smtClean="0"/>
            </a:br>
            <a:r>
              <a:rPr lang="ru-RU" altLang="zh-CN" sz="800" smtClean="0"/>
              <a:t>ИКС – ингаляционные кортикостероиды, ДДБА – длительнодействующие бета2-агонисты, АЛТР – антагонисты лейкотриеновых рецепторов, ФОР – формотерол, ПКС – пероральные кортикостероиды</a:t>
            </a:r>
            <a:r>
              <a:rPr lang="en-GB" altLang="ru-RU" sz="800" smtClean="0"/>
              <a:t>*</a:t>
            </a:r>
            <a:r>
              <a:rPr lang="ru-RU" altLang="zh-CN" sz="800" smtClean="0"/>
              <a:t>Применение «вне инструкции (</a:t>
            </a:r>
            <a:r>
              <a:rPr lang="en-US" altLang="ru-RU" sz="800" smtClean="0"/>
              <a:t>off-label)</a:t>
            </a:r>
            <a:r>
              <a:rPr lang="ru-RU" altLang="zh-CN" sz="800" smtClean="0"/>
              <a:t>»</a:t>
            </a:r>
            <a:r>
              <a:rPr lang="en-GB" altLang="ru-RU" sz="800" smtClean="0"/>
              <a:t>;</a:t>
            </a:r>
            <a:r>
              <a:rPr lang="ru-RU" altLang="zh-CN" sz="800" smtClean="0"/>
              <a:t> данные только о применении будесонид+формотерол</a:t>
            </a:r>
            <a:r>
              <a:rPr lang="en-GB" altLang="ru-RU" sz="800" smtClean="0"/>
              <a:t>. </a:t>
            </a:r>
            <a:r>
              <a:rPr lang="en-GB" altLang="ru-RU" sz="800" baseline="30000" smtClean="0"/>
              <a:t>†</a:t>
            </a:r>
            <a:r>
              <a:rPr lang="ru-RU" altLang="zh-CN" sz="800" smtClean="0"/>
              <a:t>Применение «вне инструкции»:</a:t>
            </a:r>
            <a:r>
              <a:rPr lang="en-GB" altLang="ru-RU" sz="800" smtClean="0"/>
              <a:t> </a:t>
            </a:r>
            <a:r>
              <a:rPr lang="ru-RU" altLang="zh-CN" sz="800" smtClean="0"/>
              <a:t>отдельное применение или в комбинации ИКС и КДБА ингаляторов</a:t>
            </a:r>
            <a:r>
              <a:rPr lang="en-GB" altLang="ru-RU" sz="800" smtClean="0"/>
              <a:t>. </a:t>
            </a:r>
            <a:r>
              <a:rPr lang="en-GB" altLang="ru-RU" sz="800" baseline="30000" smtClean="0"/>
              <a:t>‡</a:t>
            </a:r>
            <a:r>
              <a:rPr lang="ru-RU" altLang="zh-CN" sz="800" smtClean="0"/>
              <a:t>Рассмотреть применение сублингвальной аллергенспецифической иммунотерапии для пациентов с сенсибилизацией к аллергенам клещей домашней пыли, аллергическим ринитом и ОФВ1</a:t>
            </a:r>
            <a:r>
              <a:rPr lang="en-US" altLang="ru-RU" sz="800" smtClean="0"/>
              <a:t>&lt;</a:t>
            </a:r>
            <a:r>
              <a:rPr lang="ru-RU" altLang="zh-CN" sz="800" smtClean="0"/>
              <a:t> 70% от предполагаемого</a:t>
            </a:r>
            <a:r>
              <a:rPr lang="en-GB" altLang="ru-RU" sz="800" smtClean="0"/>
              <a:t>.</a:t>
            </a:r>
            <a:r>
              <a:rPr lang="en-GB" altLang="ru-RU" sz="800" baseline="30000" smtClean="0"/>
              <a:t> §</a:t>
            </a:r>
            <a:r>
              <a:rPr lang="ru-RU" altLang="zh-CN" sz="800" smtClean="0"/>
              <a:t>ИКС-ФОР  - </a:t>
            </a:r>
            <a:r>
              <a:rPr lang="en-US" altLang="ru-RU" sz="800" smtClean="0"/>
              <a:t> </a:t>
            </a:r>
            <a:r>
              <a:rPr lang="ru-RU" altLang="zh-CN" sz="800" smtClean="0"/>
              <a:t>облегчающий препарат для пациентов, которым назначен будесонид-формотерол или дипропионат беклометазона+формотерол в качестве облегчающих препаратов </a:t>
            </a:r>
            <a:r>
              <a:rPr lang="en-US" altLang="ru-RU" sz="800" smtClean="0"/>
              <a:t>1. Global Initiative for Asthma (GINA). Asthma management and prevention for adults and children older than 5 years: a pocket guide for health professionals. Updated 2019. https://ginasthma.org/pocket-guide-for-asthma-management-and-prevention. </a:t>
            </a:r>
            <a:r>
              <a:rPr lang="ru-RU" altLang="zh-CN" sz="800" smtClean="0"/>
              <a:t>Дата доступа: 25-ОКТ-</a:t>
            </a:r>
            <a:r>
              <a:rPr lang="en-GB" altLang="ru-RU" sz="800" smtClean="0"/>
              <a:t>2019.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297660" y="363538"/>
            <a:ext cx="7464029" cy="741362"/>
          </a:xfrm>
        </p:spPr>
        <p:txBody>
          <a:bodyPr>
            <a:normAutofit fontScale="90000"/>
          </a:bodyPr>
          <a:lstStyle/>
          <a:p>
            <a:pPr fontAlgn="auto"/>
            <a:r>
              <a:rPr lang="ru-RU" noProof="1"/>
              <a:t>Рекомендации </a:t>
            </a:r>
            <a:r>
              <a:rPr noProof="1"/>
              <a:t>GINA </a:t>
            </a:r>
            <a:r>
              <a:rPr b="0" noProof="1"/>
              <a:t>(2019) </a:t>
            </a:r>
            <a:r>
              <a:rPr lang="ru-RU" b="0" noProof="1"/>
              <a:t>предполагают ступенчатый подход к терапии бронхиальной астмы, направленный на достижение контроля заболевания</a:t>
            </a:r>
            <a:r>
              <a:rPr baseline="30000" noProof="1"/>
              <a:t>1</a:t>
            </a:r>
            <a:endParaRPr noProof="1"/>
          </a:p>
        </p:txBody>
      </p:sp>
      <p:sp>
        <p:nvSpPr>
          <p:cNvPr id="67" name="Content Placeholder 1"/>
          <p:cNvSpPr>
            <a:spLocks noGrp="1"/>
          </p:cNvSpPr>
          <p:nvPr>
            <p:ph idx="4294967295"/>
          </p:nvPr>
        </p:nvSpPr>
        <p:spPr>
          <a:xfrm>
            <a:off x="103589" y="2371734"/>
            <a:ext cx="1701403" cy="633413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SzTx/>
              <a:buFont typeface="Wingdings" pitchFamily="2" charset="2"/>
              <a:buNone/>
            </a:pPr>
            <a:r>
              <a:rPr lang="ru-RU" sz="1400" b="1" noProof="1"/>
              <a:t>Терапевтические опции для лечения астмы</a:t>
            </a:r>
            <a:r>
              <a:rPr lang="en-GB" sz="1400" b="1" noProof="1"/>
              <a:t>:</a:t>
            </a:r>
          </a:p>
          <a:p>
            <a:pPr marL="0" indent="0" fontAlgn="auto">
              <a:spcBef>
                <a:spcPts val="400"/>
              </a:spcBef>
              <a:spcAft>
                <a:spcPts val="0"/>
              </a:spcAft>
              <a:buSzTx/>
              <a:buFont typeface="Wingdings" pitchFamily="2" charset="2"/>
              <a:buNone/>
            </a:pPr>
            <a:r>
              <a:rPr lang="ru-RU" sz="1200" i="1" noProof="1"/>
              <a:t>Адаптировать терапию для индивидуальных потребностей пациента </a:t>
            </a:r>
            <a:endParaRPr lang="en-GB" sz="1200" i="1" noProof="1"/>
          </a:p>
        </p:txBody>
      </p:sp>
      <p:grpSp>
        <p:nvGrpSpPr>
          <p:cNvPr id="196613" name="Group 3"/>
          <p:cNvGrpSpPr>
            <a:grpSpLocks/>
          </p:cNvGrpSpPr>
          <p:nvPr/>
        </p:nvGrpSpPr>
        <p:grpSpPr bwMode="auto">
          <a:xfrm>
            <a:off x="-104773" y="1884371"/>
            <a:ext cx="8893969" cy="4250023"/>
            <a:chOff x="-140365" y="1884908"/>
            <a:chExt cx="11859393" cy="4250033"/>
          </a:xfrm>
        </p:grpSpPr>
        <p:sp>
          <p:nvSpPr>
            <p:cNvPr id="159" name="Rectangle 14"/>
            <p:cNvSpPr/>
            <p:nvPr/>
          </p:nvSpPr>
          <p:spPr bwMode="auto">
            <a:xfrm>
              <a:off x="19983" y="3813725"/>
              <a:ext cx="1778115" cy="73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defRPr/>
              </a:pPr>
              <a:r>
                <a:rPr lang="ru-RU" altLang="en-US" sz="1200" dirty="0">
                  <a:solidFill>
                    <a:srgbClr val="988984">
                      <a:lumMod val="50000"/>
                    </a:srgbClr>
                  </a:solidFill>
                  <a:latin typeface="Calibri"/>
                  <a:sym typeface="Arial Italic" charset="0"/>
                </a:rPr>
                <a:t>Для предотвращения обострений и контроля заболевания </a:t>
              </a:r>
              <a:endParaRPr lang="en-GB" altLang="en-US" sz="1200" dirty="0">
                <a:solidFill>
                  <a:srgbClr val="988984">
                    <a:lumMod val="50000"/>
                  </a:srgbClr>
                </a:solidFill>
                <a:latin typeface="Calibri"/>
                <a:sym typeface="Arial Italic" charset="0"/>
              </a:endParaRPr>
            </a:p>
          </p:txBody>
        </p:sp>
        <p:sp>
          <p:nvSpPr>
            <p:cNvPr id="160" name="Rectangle 14"/>
            <p:cNvSpPr/>
            <p:nvPr/>
          </p:nvSpPr>
          <p:spPr bwMode="auto">
            <a:xfrm>
              <a:off x="27921" y="4463014"/>
              <a:ext cx="169556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>
                <a:defRPr/>
              </a:pPr>
              <a:r>
                <a:rPr lang="ru-RU" altLang="ru-RU" sz="12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Другие </a:t>
              </a:r>
            </a:p>
            <a:p>
              <a:pPr algn="r">
                <a:defRPr/>
              </a:pPr>
              <a:r>
                <a:rPr lang="ru-RU" altLang="ru-RU" sz="12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контролирующие</a:t>
              </a:r>
            </a:p>
            <a:p>
              <a:pPr algn="r">
                <a:defRPr/>
              </a:pPr>
              <a:r>
                <a:rPr lang="ru-RU" altLang="ru-RU" sz="12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препараты</a:t>
              </a:r>
              <a:endParaRPr lang="en-US" altLang="en-US" sz="1200" dirty="0">
                <a:solidFill>
                  <a:srgbClr val="988984">
                    <a:lumMod val="50000"/>
                  </a:srgbClr>
                </a:solidFill>
                <a:latin typeface="Calibri"/>
                <a:sym typeface="Arial Italic" charset="0"/>
              </a:endParaRPr>
            </a:p>
          </p:txBody>
        </p:sp>
        <p:sp>
          <p:nvSpPr>
            <p:cNvPr id="161" name="Rectangle 14"/>
            <p:cNvSpPr/>
            <p:nvPr/>
          </p:nvSpPr>
          <p:spPr bwMode="auto">
            <a:xfrm>
              <a:off x="-656" y="5691742"/>
              <a:ext cx="1767002" cy="44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defRPr/>
              </a:pPr>
              <a:r>
                <a:rPr lang="ru-RU" altLang="en-US" sz="1200" dirty="0">
                  <a:solidFill>
                    <a:srgbClr val="988984">
                      <a:lumMod val="50000"/>
                    </a:srgbClr>
                  </a:solidFill>
                  <a:latin typeface="Calibri"/>
                  <a:sym typeface="Arial Italic" charset="0"/>
                </a:rPr>
                <a:t>Другие </a:t>
              </a:r>
              <a:r>
                <a:rPr lang="ru-RU" altLang="en-US" sz="1200" dirty="0" err="1">
                  <a:solidFill>
                    <a:srgbClr val="988984">
                      <a:lumMod val="50000"/>
                    </a:srgbClr>
                  </a:solidFill>
                  <a:latin typeface="Calibri"/>
                  <a:sym typeface="Arial Italic" charset="0"/>
                </a:rPr>
                <a:t>скоропомощные</a:t>
              </a:r>
              <a:r>
                <a:rPr lang="ru-RU" altLang="en-US" sz="1200" dirty="0">
                  <a:solidFill>
                    <a:srgbClr val="988984">
                      <a:lumMod val="50000"/>
                    </a:srgbClr>
                  </a:solidFill>
                  <a:latin typeface="Calibri"/>
                  <a:sym typeface="Arial Italic" charset="0"/>
                </a:rPr>
                <a:t> препараты</a:t>
              </a:r>
              <a:endParaRPr lang="en-US" altLang="en-US" sz="1200" dirty="0">
                <a:solidFill>
                  <a:srgbClr val="988984">
                    <a:lumMod val="50000"/>
                  </a:srgbClr>
                </a:solidFill>
                <a:latin typeface="Calibri"/>
                <a:sym typeface="Arial Italic" charset="0"/>
              </a:endParaRPr>
            </a:p>
          </p:txBody>
        </p:sp>
        <p:sp>
          <p:nvSpPr>
            <p:cNvPr id="162" name="Rectangle 14"/>
            <p:cNvSpPr/>
            <p:nvPr/>
          </p:nvSpPr>
          <p:spPr bwMode="auto">
            <a:xfrm>
              <a:off x="208908" y="3354937"/>
              <a:ext cx="1557439" cy="78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>
                  <a:solidFill>
                    <a:srgbClr val="FF9900">
                      <a:lumMod val="75000"/>
                    </a:srgbClr>
                  </a:solidFill>
                  <a:latin typeface="Calibri"/>
                  <a:sym typeface="Arial Bold" charset="0"/>
                </a:rPr>
                <a:t>Предпочтительные </a:t>
              </a:r>
            </a:p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>
                  <a:solidFill>
                    <a:srgbClr val="FF9900">
                      <a:lumMod val="75000"/>
                    </a:srgbClr>
                  </a:solidFill>
                  <a:latin typeface="Calibri"/>
                  <a:sym typeface="Arial Bold" charset="0"/>
                </a:rPr>
                <a:t>контролирующие</a:t>
              </a:r>
            </a:p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>
                  <a:solidFill>
                    <a:srgbClr val="FF9900">
                      <a:lumMod val="75000"/>
                    </a:srgbClr>
                  </a:solidFill>
                  <a:latin typeface="Calibri"/>
                  <a:sym typeface="Arial Bold" charset="0"/>
                </a:rPr>
                <a:t>препараты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213791" y="2467521"/>
              <a:ext cx="1168476" cy="17621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367979" y="1884908"/>
              <a:ext cx="1308185" cy="2339981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845277" y="2819947"/>
              <a:ext cx="1378039" cy="13985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0374329" y="4215364"/>
              <a:ext cx="1301834" cy="1060453"/>
            </a:xfrm>
            <a:prstGeom prst="rect">
              <a:avLst/>
            </a:prstGeom>
            <a:solidFill>
              <a:srgbClr val="E28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863380" y="3102523"/>
              <a:ext cx="4994598" cy="11064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863380" y="4209014"/>
              <a:ext cx="4994598" cy="10668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96624" name="Group 168"/>
            <p:cNvGrpSpPr>
              <a:grpSpLocks/>
            </p:cNvGrpSpPr>
            <p:nvPr/>
          </p:nvGrpSpPr>
          <p:grpSpPr bwMode="auto">
            <a:xfrm>
              <a:off x="1830607" y="3301103"/>
              <a:ext cx="1037469" cy="917435"/>
              <a:chOff x="2534249" y="2891674"/>
              <a:chExt cx="902524" cy="973331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2533591" y="2891523"/>
                <a:ext cx="903240" cy="973482"/>
              </a:xfrm>
              <a:prstGeom prst="rect">
                <a:avLst/>
              </a:prstGeom>
              <a:pattFill prst="wdUp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6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Content Placeholder 34"/>
              <p:cNvSpPr txBox="1"/>
              <p:nvPr/>
            </p:nvSpPr>
            <p:spPr>
              <a:xfrm>
                <a:off x="2536353" y="2972366"/>
                <a:ext cx="899096" cy="213896"/>
              </a:xfrm>
              <a:prstGeom prst="rect">
                <a:avLst/>
              </a:prstGeom>
            </p:spPr>
            <p:txBody>
              <a:bodyPr lIns="0" tIns="0" rIns="0" bIns="0"/>
              <a:lstStyle>
                <a:defPPr>
                  <a:defRPr lang="nl-BE"/>
                </a:defPPr>
                <a:lvl1pPr indent="0" algn="r">
                  <a:lnSpc>
                    <a:spcPct val="85000"/>
                  </a:lnSpc>
                  <a:spcBef>
                    <a:spcPts val="0"/>
                  </a:spcBef>
                  <a:buFont typeface="Arial" panose="02080604020202020204" pitchFamily="34" charset="0"/>
                  <a:buNone/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lvl1pPr>
                <a:lvl2pPr marL="180975" indent="-180975">
                  <a:lnSpc>
                    <a:spcPct val="90000"/>
                  </a:lnSpc>
                  <a:spcBef>
                    <a:spcPts val="1000"/>
                  </a:spcBef>
                  <a:buClrTx/>
                  <a:buFont typeface="Arial" panose="02080604020202020204" pitchFamily="34" charset="0"/>
                  <a:buChar char="•"/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lvl2pPr>
                <a:lvl3pPr marL="361950" indent="-180975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‒"/>
                  <a:defRPr sz="1600">
                    <a:solidFill>
                      <a:schemeClr val="accent2">
                        <a:lumMod val="75000"/>
                      </a:schemeClr>
                    </a:solidFill>
                  </a:defRPr>
                </a:lvl3pPr>
                <a:lvl4pPr marL="533400" indent="-160655">
                  <a:lnSpc>
                    <a:spcPct val="90000"/>
                  </a:lnSpc>
                  <a:spcBef>
                    <a:spcPts val="400"/>
                  </a:spcBef>
                  <a:buSzPct val="118000"/>
                  <a:buFont typeface="Arial" panose="02080604020202020204" pitchFamily="34" charset="0"/>
                  <a:buChar char="•"/>
                  <a:defRPr sz="1400">
                    <a:solidFill>
                      <a:schemeClr val="accent2">
                        <a:lumMod val="75000"/>
                      </a:schemeClr>
                    </a:solidFill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ru-RU" sz="1800" b="0" kern="0" dirty="0">
                    <a:solidFill>
                      <a:srgbClr val="005B71"/>
                    </a:solidFill>
                    <a:latin typeface="Impact" panose="020B0806030902050204" pitchFamily="34" charset="0"/>
                  </a:rPr>
                  <a:t>СТУПЕНЬ</a:t>
                </a:r>
                <a:r>
                  <a:rPr lang="en-GB" sz="1800" b="0" kern="0" dirty="0">
                    <a:solidFill>
                      <a:srgbClr val="005B71"/>
                    </a:solidFill>
                    <a:latin typeface="Impact" panose="020B0806030902050204" pitchFamily="34" charset="0"/>
                  </a:rPr>
                  <a:t> 1</a:t>
                </a:r>
              </a:p>
            </p:txBody>
          </p:sp>
        </p:grpSp>
        <p:sp>
          <p:nvSpPr>
            <p:cNvPr id="172" name="Content Placeholder 34"/>
            <p:cNvSpPr txBox="1"/>
            <p:nvPr/>
          </p:nvSpPr>
          <p:spPr>
            <a:xfrm>
              <a:off x="2869730" y="3339062"/>
              <a:ext cx="4972372" cy="207963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 2</a:t>
              </a:r>
            </a:p>
          </p:txBody>
        </p:sp>
        <p:sp>
          <p:nvSpPr>
            <p:cNvPr id="173" name="Content Placeholder 34"/>
            <p:cNvSpPr txBox="1"/>
            <p:nvPr/>
          </p:nvSpPr>
          <p:spPr>
            <a:xfrm>
              <a:off x="2852267" y="3672437"/>
              <a:ext cx="4985073" cy="268288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Низкие дозы ИКС ежедневно или низкие дозы ИКС-ФОР по потребности</a:t>
              </a:r>
              <a:r>
                <a:rPr lang="en-GB" b="0" kern="0" dirty="0">
                  <a:solidFill>
                    <a:srgbClr val="005B71"/>
                  </a:solidFill>
                  <a:latin typeface="Calibri"/>
                </a:rPr>
                <a:t>*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834613" y="4215364"/>
              <a:ext cx="1044643" cy="1065215"/>
            </a:xfrm>
            <a:prstGeom prst="rect">
              <a:avLst/>
            </a:prstGeom>
            <a:pattFill prst="wdUpDiag">
              <a:fgClr>
                <a:schemeClr val="accent6">
                  <a:lumMod val="40000"/>
                  <a:lumOff val="60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Content Placeholder 34"/>
            <p:cNvSpPr txBox="1"/>
            <p:nvPr/>
          </p:nvSpPr>
          <p:spPr>
            <a:xfrm>
              <a:off x="1923519" y="4440789"/>
              <a:ext cx="831905" cy="7386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Низкие дозы ИКС при приеме КДБА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†</a:t>
              </a:r>
            </a:p>
          </p:txBody>
        </p:sp>
        <p:sp>
          <p:nvSpPr>
            <p:cNvPr id="176" name="Content Placeholder 34"/>
            <p:cNvSpPr txBox="1"/>
            <p:nvPr/>
          </p:nvSpPr>
          <p:spPr>
            <a:xfrm>
              <a:off x="3025000" y="4588427"/>
              <a:ext cx="4661835" cy="29546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Антагонисты </a:t>
              </a:r>
              <a:r>
                <a:rPr lang="ru-RU" sz="1200" b="0" i="1" kern="0" dirty="0" err="1">
                  <a:solidFill>
                    <a:srgbClr val="005B71"/>
                  </a:solidFill>
                  <a:latin typeface="Calibri"/>
                </a:rPr>
                <a:t>лейкотриеновых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 рецепторов 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(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АЛТР)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,</a:t>
              </a:r>
              <a:br>
                <a:rPr lang="en-GB" sz="1200" b="0" i="1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или низкие дозы ИКС при приеме КДБА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†</a:t>
              </a:r>
            </a:p>
          </p:txBody>
        </p:sp>
        <p:grpSp>
          <p:nvGrpSpPr>
            <p:cNvPr id="196632" name="Group 176"/>
            <p:cNvGrpSpPr>
              <a:grpSpLocks/>
            </p:cNvGrpSpPr>
            <p:nvPr/>
          </p:nvGrpSpPr>
          <p:grpSpPr bwMode="auto">
            <a:xfrm>
              <a:off x="1830607" y="5277285"/>
              <a:ext cx="6028658" cy="356577"/>
              <a:chOff x="2534249" y="4988257"/>
              <a:chExt cx="5244502" cy="378301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2533591" y="4988382"/>
                <a:ext cx="5245422" cy="378950"/>
              </a:xfrm>
              <a:prstGeom prst="rect">
                <a:avLst/>
              </a:prstGeom>
              <a:pattFill prst="wdUp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600" kern="0" dirty="0">
                  <a:solidFill>
                    <a:srgbClr val="988984">
                      <a:lumMod val="5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79" name="Content Placeholder 34"/>
              <p:cNvSpPr txBox="1"/>
              <p:nvPr/>
            </p:nvSpPr>
            <p:spPr>
              <a:xfrm>
                <a:off x="2906489" y="5091120"/>
                <a:ext cx="4619782" cy="16168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defPPr>
                  <a:defRPr lang="nl-BE"/>
                </a:defPPr>
                <a:lvl1pPr indent="0" algn="r">
                  <a:lnSpc>
                    <a:spcPct val="85000"/>
                  </a:lnSpc>
                  <a:spcBef>
                    <a:spcPts val="0"/>
                  </a:spcBef>
                  <a:buFont typeface="Arial" panose="02080604020202020204" pitchFamily="34" charset="0"/>
                  <a:buNone/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lvl1pPr>
                <a:lvl2pPr marL="180975" indent="-180975">
                  <a:lnSpc>
                    <a:spcPct val="90000"/>
                  </a:lnSpc>
                  <a:spcBef>
                    <a:spcPts val="1000"/>
                  </a:spcBef>
                  <a:buClrTx/>
                  <a:buFont typeface="Arial" panose="02080604020202020204" pitchFamily="34" charset="0"/>
                  <a:buChar char="•"/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lvl2pPr>
                <a:lvl3pPr marL="361950" indent="-180975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‒"/>
                  <a:defRPr sz="1600">
                    <a:solidFill>
                      <a:schemeClr val="accent2">
                        <a:lumMod val="75000"/>
                      </a:schemeClr>
                    </a:solidFill>
                  </a:defRPr>
                </a:lvl3pPr>
                <a:lvl4pPr marL="533400" indent="-160655">
                  <a:lnSpc>
                    <a:spcPct val="90000"/>
                  </a:lnSpc>
                  <a:spcBef>
                    <a:spcPts val="400"/>
                  </a:spcBef>
                  <a:buSzPct val="118000"/>
                  <a:buFont typeface="Arial" panose="02080604020202020204" pitchFamily="34" charset="0"/>
                  <a:buChar char="•"/>
                  <a:defRPr sz="1400">
                    <a:solidFill>
                      <a:schemeClr val="accent2">
                        <a:lumMod val="75000"/>
                      </a:schemeClr>
                    </a:solidFill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ru-RU" sz="1200" b="0" kern="0" dirty="0">
                    <a:solidFill>
                      <a:srgbClr val="988984">
                        <a:lumMod val="50000"/>
                      </a:srgbClr>
                    </a:solidFill>
                    <a:latin typeface="Calibri"/>
                  </a:rPr>
                  <a:t>Низкие дозы ИКС-ФОР по потребности*</a:t>
                </a:r>
              </a:p>
            </p:txBody>
          </p:sp>
        </p:grpSp>
        <p:cxnSp>
          <p:nvCxnSpPr>
            <p:cNvPr id="180" name="Straight Connector 179"/>
            <p:cNvCxnSpPr/>
            <p:nvPr/>
          </p:nvCxnSpPr>
          <p:spPr>
            <a:xfrm>
              <a:off x="2874493" y="3092998"/>
              <a:ext cx="0" cy="2176468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sp>
          <p:nvSpPr>
            <p:cNvPr id="181" name="Rectangle 180"/>
            <p:cNvSpPr/>
            <p:nvPr/>
          </p:nvSpPr>
          <p:spPr>
            <a:xfrm>
              <a:off x="9180452" y="4215364"/>
              <a:ext cx="1198640" cy="1060453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9213791" y="4423326"/>
              <a:ext cx="1168476" cy="94179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200" i="1" kern="0" dirty="0">
                  <a:solidFill>
                    <a:srgbClr val="005B71"/>
                  </a:solidFill>
                  <a:latin typeface="Calibri"/>
                </a:rPr>
                <a:t>Высокие дозы ИКС, дополнительно </a:t>
              </a:r>
              <a:r>
                <a:rPr lang="ru-RU" sz="1200" i="1" kern="0" dirty="0" err="1">
                  <a:solidFill>
                    <a:srgbClr val="005B71"/>
                  </a:solidFill>
                  <a:latin typeface="Calibri"/>
                </a:rPr>
                <a:t>тиотропий</a:t>
              </a:r>
              <a:r>
                <a:rPr lang="ru-RU" sz="1200" i="1" kern="0" dirty="0">
                  <a:solidFill>
                    <a:srgbClr val="005B71"/>
                  </a:solidFill>
                  <a:latin typeface="Calibri"/>
                </a:rPr>
                <a:t> или АЛТР</a:t>
              </a:r>
              <a:r>
                <a:rPr lang="en-GB" sz="1200" i="1" kern="0" baseline="30000" dirty="0">
                  <a:solidFill>
                    <a:srgbClr val="005B71"/>
                  </a:solidFill>
                  <a:latin typeface="Calibri"/>
                </a:rPr>
                <a:t>‡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0501337" y="4305851"/>
              <a:ext cx="1058931" cy="125573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sz="1200" i="1" kern="0" dirty="0">
                  <a:solidFill>
                    <a:srgbClr val="005B71"/>
                  </a:solidFill>
                  <a:latin typeface="Calibri"/>
                </a:rPr>
                <a:t>Добавить низкие дозы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ru-RU" sz="1200" i="1" kern="0" dirty="0">
                  <a:solidFill>
                    <a:srgbClr val="005B71"/>
                  </a:solidFill>
                  <a:latin typeface="Calibri"/>
                </a:rPr>
                <a:t>ПКС, но учесть возможные побочные эффекты</a:t>
              </a:r>
              <a:endParaRPr lang="en-GB" sz="1200" i="1" kern="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845277" y="4207426"/>
              <a:ext cx="1384390" cy="106839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0345752" y="2600872"/>
              <a:ext cx="1373276" cy="177895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Высокие дозы</a:t>
              </a:r>
              <a:r>
                <a:rPr lang="en-GB" sz="1200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sz="120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ИКС-ДДБА</a:t>
              </a:r>
              <a:endParaRPr lang="en-GB" sz="1200" kern="0" baseline="30000" dirty="0">
                <a:solidFill>
                  <a:srgbClr val="005B71"/>
                </a:solidFill>
                <a:latin typeface="Calibri"/>
              </a:endParaRPr>
            </a:p>
            <a:p>
              <a:pPr algn="ctr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Произвести оценку  фенотипа 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±</a:t>
              </a: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 поддерживающая терапия: </a:t>
              </a:r>
            </a:p>
            <a:p>
              <a:pPr algn="ctr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ru-RU" sz="1200" kern="0" dirty="0" err="1">
                  <a:solidFill>
                    <a:srgbClr val="005B71"/>
                  </a:solidFill>
                  <a:latin typeface="Calibri"/>
                </a:rPr>
                <a:t>тиотропий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,</a:t>
              </a:r>
              <a:br>
                <a:rPr lang="en-US" sz="120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анти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-</a:t>
              </a:r>
              <a:r>
                <a:rPr lang="en-US" sz="1200" kern="0" dirty="0" err="1">
                  <a:solidFill>
                    <a:srgbClr val="005B71"/>
                  </a:solidFill>
                  <a:latin typeface="Calibri"/>
                </a:rPr>
                <a:t>IgE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, </a:t>
              </a:r>
              <a:br>
                <a:rPr lang="en-US" sz="120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анти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-</a:t>
              </a: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ИЛ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5/5</a:t>
              </a: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Р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, </a:t>
              </a:r>
              <a:br>
                <a:rPr lang="en-US" sz="120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анти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-</a:t>
              </a: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ИЛ</a:t>
              </a:r>
              <a:r>
                <a:rPr lang="en-US" sz="1200" kern="0" dirty="0">
                  <a:solidFill>
                    <a:srgbClr val="005B71"/>
                  </a:solidFill>
                  <a:latin typeface="Calibri"/>
                </a:rPr>
                <a:t>4</a:t>
              </a:r>
              <a:r>
                <a:rPr lang="ru-RU" sz="1200" kern="0" dirty="0">
                  <a:solidFill>
                    <a:srgbClr val="005B71"/>
                  </a:solidFill>
                  <a:latin typeface="Calibri"/>
                </a:rPr>
                <a:t>Р</a:t>
              </a:r>
              <a:endParaRPr lang="en-US" sz="1200" kern="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86" name="Content Placeholder 34"/>
            <p:cNvSpPr txBox="1"/>
            <p:nvPr/>
          </p:nvSpPr>
          <p:spPr>
            <a:xfrm>
              <a:off x="7874154" y="3131098"/>
              <a:ext cx="1305998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 3</a:t>
              </a:r>
            </a:p>
          </p:txBody>
        </p:sp>
        <p:sp>
          <p:nvSpPr>
            <p:cNvPr id="187" name="Content Placeholder 34"/>
            <p:cNvSpPr txBox="1"/>
            <p:nvPr/>
          </p:nvSpPr>
          <p:spPr>
            <a:xfrm>
              <a:off x="9148511" y="2624685"/>
              <a:ext cx="1297448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 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188" name="Content Placeholder 34"/>
            <p:cNvSpPr txBox="1"/>
            <p:nvPr/>
          </p:nvSpPr>
          <p:spPr>
            <a:xfrm>
              <a:off x="10385468" y="1967458"/>
              <a:ext cx="1308135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СТУПЕНЬ</a:t>
              </a:r>
              <a:r>
                <a:rPr lang="en-GB" sz="1800" b="0" kern="0" dirty="0">
                  <a:solidFill>
                    <a:srgbClr val="005B71"/>
                  </a:solidFill>
                  <a:latin typeface="Impact" panose="020B0806030902050204" pitchFamily="34" charset="0"/>
                </a:rPr>
                <a:t> 5</a:t>
              </a:r>
            </a:p>
          </p:txBody>
        </p:sp>
        <p:sp>
          <p:nvSpPr>
            <p:cNvPr id="189" name="Content Placeholder 34"/>
            <p:cNvSpPr txBox="1"/>
            <p:nvPr/>
          </p:nvSpPr>
          <p:spPr>
            <a:xfrm>
              <a:off x="7695954" y="4513814"/>
              <a:ext cx="1660820" cy="443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Средние дозы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 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ИКС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,</a:t>
              </a:r>
              <a:br>
                <a:rPr lang="en-GB" sz="1200" b="0" i="1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или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 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низкие дозы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sz="1200" b="0" i="1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ИКС</a:t>
              </a:r>
              <a:r>
                <a:rPr lang="en-GB" sz="1200" b="0" i="1" kern="0" dirty="0">
                  <a:solidFill>
                    <a:srgbClr val="005B71"/>
                  </a:solidFill>
                  <a:latin typeface="Calibri"/>
                </a:rPr>
                <a:t>+</a:t>
              </a:r>
              <a:r>
                <a:rPr lang="ru-RU" sz="1200" b="0" i="1" kern="0" dirty="0">
                  <a:solidFill>
                    <a:srgbClr val="005B71"/>
                  </a:solidFill>
                  <a:latin typeface="Calibri"/>
                </a:rPr>
                <a:t>АЛТР</a:t>
              </a:r>
              <a:r>
                <a:rPr lang="en-GB" sz="1200" b="0" i="1" kern="0" baseline="30000" dirty="0">
                  <a:solidFill>
                    <a:srgbClr val="005B71"/>
                  </a:solidFill>
                  <a:latin typeface="Calibri"/>
                </a:rPr>
                <a:t>‡</a:t>
              </a:r>
            </a:p>
          </p:txBody>
        </p:sp>
        <p:sp>
          <p:nvSpPr>
            <p:cNvPr id="190" name="Content Placeholder 34"/>
            <p:cNvSpPr txBox="1"/>
            <p:nvPr/>
          </p:nvSpPr>
          <p:spPr>
            <a:xfrm>
              <a:off x="7781773" y="3499399"/>
              <a:ext cx="1490760" cy="35401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Низкие дозы</a:t>
              </a:r>
              <a:r>
                <a:rPr lang="en-GB" b="0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b="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ИКС-ДДБА</a:t>
              </a:r>
              <a:endParaRPr lang="en-GB" b="0" kern="0" baseline="30000" dirty="0">
                <a:solidFill>
                  <a:srgbClr val="005B71"/>
                </a:solidFill>
                <a:latin typeface="Calibri"/>
              </a:endParaRPr>
            </a:p>
          </p:txBody>
        </p:sp>
        <p:sp>
          <p:nvSpPr>
            <p:cNvPr id="191" name="Content Placeholder 34"/>
            <p:cNvSpPr txBox="1"/>
            <p:nvPr/>
          </p:nvSpPr>
          <p:spPr>
            <a:xfrm>
              <a:off x="9186802" y="3499399"/>
              <a:ext cx="1222454" cy="355601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Средние дозы</a:t>
              </a:r>
              <a:r>
                <a:rPr lang="en-GB" b="0" kern="0" dirty="0">
                  <a:solidFill>
                    <a:srgbClr val="005B71"/>
                  </a:solidFill>
                  <a:latin typeface="Calibri"/>
                </a:rPr>
                <a:t/>
              </a:r>
              <a:br>
                <a:rPr lang="en-GB" b="0" kern="0" dirty="0">
                  <a:solidFill>
                    <a:srgbClr val="005B71"/>
                  </a:solidFill>
                  <a:latin typeface="Calibri"/>
                </a:rPr>
              </a:br>
              <a:r>
                <a:rPr lang="ru-RU" b="0" kern="0" dirty="0">
                  <a:solidFill>
                    <a:srgbClr val="005B71"/>
                  </a:solidFill>
                  <a:latin typeface="Calibri"/>
                </a:rPr>
                <a:t>ИКС-ДДБА</a:t>
              </a:r>
              <a:endParaRPr lang="en-GB" b="0" kern="0" baseline="30000" dirty="0">
                <a:solidFill>
                  <a:srgbClr val="005B71"/>
                </a:solidFill>
                <a:latin typeface="Calibri"/>
              </a:endParaRPr>
            </a:p>
          </p:txBody>
        </p:sp>
        <p:grpSp>
          <p:nvGrpSpPr>
            <p:cNvPr id="196647" name="Group 191"/>
            <p:cNvGrpSpPr>
              <a:grpSpLocks/>
            </p:cNvGrpSpPr>
            <p:nvPr/>
          </p:nvGrpSpPr>
          <p:grpSpPr bwMode="auto">
            <a:xfrm>
              <a:off x="7851808" y="5277286"/>
              <a:ext cx="3824181" cy="356574"/>
              <a:chOff x="7772265" y="4988257"/>
              <a:chExt cx="3326765" cy="378298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7772108" y="4988381"/>
                <a:ext cx="3327074" cy="378950"/>
              </a:xfrm>
              <a:prstGeom prst="rect">
                <a:avLst/>
              </a:prstGeom>
              <a:pattFill prst="wdUp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600" kern="0" dirty="0">
                  <a:solidFill>
                    <a:srgbClr val="988984">
                      <a:lumMod val="5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94" name="Content Placeholder 34"/>
              <p:cNvSpPr txBox="1"/>
              <p:nvPr/>
            </p:nvSpPr>
            <p:spPr>
              <a:xfrm>
                <a:off x="7777633" y="5094488"/>
                <a:ext cx="3206918" cy="16168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defPPr>
                  <a:defRPr lang="nl-BE"/>
                </a:defPPr>
                <a:lvl1pPr indent="0" algn="r">
                  <a:lnSpc>
                    <a:spcPct val="85000"/>
                  </a:lnSpc>
                  <a:spcBef>
                    <a:spcPts val="0"/>
                  </a:spcBef>
                  <a:buFont typeface="Arial" panose="02080604020202020204" pitchFamily="34" charset="0"/>
                  <a:buNone/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lvl1pPr>
                <a:lvl2pPr marL="180975" indent="-180975">
                  <a:lnSpc>
                    <a:spcPct val="90000"/>
                  </a:lnSpc>
                  <a:spcBef>
                    <a:spcPts val="1000"/>
                  </a:spcBef>
                  <a:buClrTx/>
                  <a:buFont typeface="Arial" panose="02080604020202020204" pitchFamily="34" charset="0"/>
                  <a:buChar char="•"/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lvl2pPr>
                <a:lvl3pPr marL="361950" indent="-180975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‒"/>
                  <a:defRPr sz="1600">
                    <a:solidFill>
                      <a:schemeClr val="accent2">
                        <a:lumMod val="75000"/>
                      </a:schemeClr>
                    </a:solidFill>
                  </a:defRPr>
                </a:lvl3pPr>
                <a:lvl4pPr marL="533400" indent="-160655">
                  <a:lnSpc>
                    <a:spcPct val="90000"/>
                  </a:lnSpc>
                  <a:spcBef>
                    <a:spcPts val="400"/>
                  </a:spcBef>
                  <a:buSzPct val="118000"/>
                  <a:buFont typeface="Arial" panose="02080604020202020204" pitchFamily="34" charset="0"/>
                  <a:buChar char="•"/>
                  <a:defRPr sz="1400">
                    <a:solidFill>
                      <a:schemeClr val="accent2">
                        <a:lumMod val="75000"/>
                      </a:schemeClr>
                    </a:solidFill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80604020202020204" pitchFamily="34" charset="0"/>
                  <a:buChar char="•"/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ru-RU" sz="1200" b="0" kern="0" dirty="0">
                    <a:solidFill>
                      <a:srgbClr val="988984">
                        <a:lumMod val="50000"/>
                      </a:srgbClr>
                    </a:solidFill>
                    <a:latin typeface="Calibri"/>
                  </a:rPr>
                  <a:t>Низкие дозы ИКС-ФОР по потребности</a:t>
                </a:r>
                <a:r>
                  <a:rPr lang="en-GB" sz="1200" b="0" kern="0" baseline="30000" dirty="0">
                    <a:solidFill>
                      <a:srgbClr val="988984">
                        <a:lumMod val="50000"/>
                      </a:srgbClr>
                    </a:solidFill>
                    <a:latin typeface="Calibri"/>
                  </a:rPr>
                  <a:t>§</a:t>
                </a:r>
              </a:p>
            </p:txBody>
          </p:sp>
        </p:grpSp>
        <p:cxnSp>
          <p:nvCxnSpPr>
            <p:cNvPr id="195" name="Straight Connector 194"/>
            <p:cNvCxnSpPr/>
            <p:nvPr/>
          </p:nvCxnSpPr>
          <p:spPr>
            <a:xfrm>
              <a:off x="10380679" y="1884908"/>
              <a:ext cx="15876" cy="3354395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>
              <a:off x="2864968" y="5267878"/>
              <a:ext cx="8785794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>
              <a:off x="2885606" y="4213776"/>
              <a:ext cx="8790557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>
              <a:off x="7848452" y="2819947"/>
              <a:ext cx="0" cy="2917832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>
            <a:xfrm>
              <a:off x="9221729" y="2469109"/>
              <a:ext cx="0" cy="2762257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sp>
          <p:nvSpPr>
            <p:cNvPr id="200" name="Rectangle 15"/>
            <p:cNvSpPr/>
            <p:nvPr/>
          </p:nvSpPr>
          <p:spPr bwMode="auto">
            <a:xfrm>
              <a:off x="-140365" y="5225016"/>
              <a:ext cx="184638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80604020202020204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ct val="85000"/>
                </a:lnSpc>
                <a:defRPr/>
              </a:pPr>
              <a:r>
                <a:rPr lang="ru-RU" altLang="en-US" sz="1200" b="1" dirty="0">
                  <a:solidFill>
                    <a:srgbClr val="44C8F5">
                      <a:lumMod val="50000"/>
                    </a:srgbClr>
                  </a:solidFill>
                  <a:latin typeface="Calibri"/>
                  <a:sym typeface="Arial Bold" charset="0"/>
                </a:rPr>
                <a:t>Предпочтительные </a:t>
              </a:r>
              <a:r>
                <a:rPr lang="ru-RU" altLang="en-US" sz="1200" b="1" dirty="0" err="1">
                  <a:solidFill>
                    <a:srgbClr val="44C8F5">
                      <a:lumMod val="50000"/>
                    </a:srgbClr>
                  </a:solidFill>
                  <a:latin typeface="Calibri"/>
                  <a:sym typeface="Arial Bold" charset="0"/>
                </a:rPr>
                <a:t>скоропомощные</a:t>
              </a:r>
              <a:r>
                <a:rPr lang="ru-RU" altLang="en-US" sz="1200" b="1" dirty="0">
                  <a:solidFill>
                    <a:srgbClr val="44C8F5">
                      <a:lumMod val="50000"/>
                    </a:srgbClr>
                  </a:solidFill>
                  <a:latin typeface="Calibri"/>
                  <a:sym typeface="Arial Bold" charset="0"/>
                </a:rPr>
                <a:t> препараты</a:t>
              </a:r>
              <a:endParaRPr lang="en-US" altLang="en-US" sz="1200" b="1" dirty="0">
                <a:solidFill>
                  <a:srgbClr val="44C8F5">
                    <a:lumMod val="50000"/>
                  </a:srgbClr>
                </a:solidFill>
                <a:latin typeface="Calibri"/>
                <a:sym typeface="Arial Bold" charset="0"/>
              </a:endParaRPr>
            </a:p>
          </p:txBody>
        </p:sp>
        <p:sp>
          <p:nvSpPr>
            <p:cNvPr id="201" name="Content Placeholder 34"/>
            <p:cNvSpPr txBox="1"/>
            <p:nvPr/>
          </p:nvSpPr>
          <p:spPr>
            <a:xfrm>
              <a:off x="1810799" y="3667674"/>
              <a:ext cx="1065281" cy="506414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kern="0" dirty="0">
                  <a:solidFill>
                    <a:srgbClr val="005B71"/>
                  </a:solidFill>
                  <a:latin typeface="Calibri"/>
                </a:rPr>
                <a:t>Низкие дозы ИКС-ФОР по потребности*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829851" y="5634592"/>
              <a:ext cx="9846313" cy="3175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GB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Content Placeholder 34"/>
            <p:cNvSpPr txBox="1"/>
            <p:nvPr/>
          </p:nvSpPr>
          <p:spPr>
            <a:xfrm>
              <a:off x="3903260" y="5740954"/>
              <a:ext cx="6029715" cy="150813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>
              <a:defPPr>
                <a:defRPr lang="nl-BE"/>
              </a:defPPr>
              <a:lvl1pPr indent="0" algn="r">
                <a:lnSpc>
                  <a:spcPct val="85000"/>
                </a:lnSpc>
                <a:spcBef>
                  <a:spcPts val="0"/>
                </a:spcBef>
                <a:buFont typeface="Arial" panose="02080604020202020204" pitchFamily="34" charset="0"/>
                <a:buNone/>
                <a:defRPr sz="1400" b="1">
                  <a:solidFill>
                    <a:schemeClr val="accent2">
                      <a:lumMod val="75000"/>
                    </a:schemeClr>
                  </a:solidFill>
                </a:defRPr>
              </a:lvl1pPr>
              <a:lvl2pPr marL="180975" indent="-180975">
                <a:lnSpc>
                  <a:spcPct val="90000"/>
                </a:lnSpc>
                <a:spcBef>
                  <a:spcPts val="1000"/>
                </a:spcBef>
                <a:buClrTx/>
                <a:buFont typeface="Arial" panose="02080604020202020204" pitchFamily="34" charset="0"/>
                <a:buChar char="•"/>
                <a:defRPr>
                  <a:solidFill>
                    <a:schemeClr val="accent2">
                      <a:lumMod val="75000"/>
                    </a:schemeClr>
                  </a:solidFill>
                </a:defRPr>
              </a:lvl2pPr>
              <a:lvl3pPr marL="361950" indent="-180975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Calibri" panose="020F0502020204030204" pitchFamily="34" charset="0"/>
                <a:buChar char="‒"/>
                <a:defRPr sz="1600">
                  <a:solidFill>
                    <a:schemeClr val="accent2">
                      <a:lumMod val="75000"/>
                    </a:schemeClr>
                  </a:solidFill>
                </a:defRPr>
              </a:lvl3pPr>
              <a:lvl4pPr marL="533400" indent="-160655">
                <a:lnSpc>
                  <a:spcPct val="90000"/>
                </a:lnSpc>
                <a:spcBef>
                  <a:spcPts val="400"/>
                </a:spcBef>
                <a:buSzPct val="118000"/>
                <a:buFont typeface="Arial" panose="02080604020202020204" pitchFamily="34" charset="0"/>
                <a:buChar char="•"/>
                <a:defRPr sz="1400">
                  <a:solidFill>
                    <a:schemeClr val="accent2">
                      <a:lumMod val="75000"/>
                    </a:schemeClr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1200" b="0" i="1" kern="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Коротко-действующие бета-2-агонисты (КДБА) по потребности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>
            <a:xfrm flipH="1">
              <a:off x="2874493" y="3097761"/>
              <a:ext cx="4983485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06" name="Straight Connector 205"/>
            <p:cNvCxnSpPr/>
            <p:nvPr/>
          </p:nvCxnSpPr>
          <p:spPr>
            <a:xfrm flipH="1">
              <a:off x="9221729" y="2477046"/>
              <a:ext cx="1127198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>
            <a:xfrm flipH="1">
              <a:off x="10371154" y="1888083"/>
              <a:ext cx="1298659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>
            <a:xfrm>
              <a:off x="1837788" y="5955268"/>
              <a:ext cx="9838375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grpSp>
          <p:nvGrpSpPr>
            <p:cNvPr id="196663" name="Group 209"/>
            <p:cNvGrpSpPr>
              <a:grpSpLocks/>
            </p:cNvGrpSpPr>
            <p:nvPr/>
          </p:nvGrpSpPr>
          <p:grpSpPr bwMode="auto">
            <a:xfrm>
              <a:off x="1829900" y="4213777"/>
              <a:ext cx="9823938" cy="1415844"/>
              <a:chOff x="1817370" y="4213777"/>
              <a:chExt cx="84027249" cy="1415844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1816951" y="5267878"/>
                <a:ext cx="8812941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1844109" y="4213776"/>
                <a:ext cx="8785783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816951" y="5629829"/>
                <a:ext cx="84028515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15" name="Straight Connector 214"/>
            <p:cNvCxnSpPr/>
            <p:nvPr/>
          </p:nvCxnSpPr>
          <p:spPr>
            <a:xfrm flipH="1">
              <a:off x="7857978" y="2819947"/>
              <a:ext cx="1365338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>
            <a:xfrm>
              <a:off x="11666638" y="1908720"/>
              <a:ext cx="0" cy="4043373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ysDot"/>
              <a:miter lim="800000"/>
            </a:ln>
            <a:effectLst/>
          </p:spPr>
        </p:cxnSp>
      </p:grpSp>
      <p:sp>
        <p:nvSpPr>
          <p:cNvPr id="69" name="Content Placeholder 1"/>
          <p:cNvSpPr txBox="1"/>
          <p:nvPr/>
        </p:nvSpPr>
        <p:spPr>
          <a:xfrm>
            <a:off x="253604" y="1522413"/>
            <a:ext cx="1952625" cy="685800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80604020202020204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‒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33400" indent="-16065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18000"/>
              <a:buFont typeface="Calibri" panose="020F0502020204030204" pitchFamily="34" charset="0"/>
              <a:buChar char="‐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Персонализированный подход к пациенту с бронхиальной астмой</a:t>
            </a:r>
            <a:r>
              <a:rPr lang="en-GB" sz="1400" b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:</a:t>
            </a:r>
          </a:p>
          <a:p>
            <a:pPr>
              <a:spcBef>
                <a:spcPts val="400"/>
              </a:spcBef>
              <a:defRPr/>
            </a:pPr>
            <a:r>
              <a:rPr lang="ru-RU" sz="1200" i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Оценить, корректировать, </a:t>
            </a:r>
          </a:p>
          <a:p>
            <a:pPr>
              <a:spcBef>
                <a:spcPts val="400"/>
              </a:spcBef>
              <a:defRPr/>
            </a:pPr>
            <a:r>
              <a:rPr lang="ru-RU" sz="1200" i="1" dirty="0">
                <a:solidFill>
                  <a:srgbClr val="988984">
                    <a:lumMod val="50000"/>
                  </a:srgbClr>
                </a:solidFill>
                <a:latin typeface="Calibri"/>
              </a:rPr>
              <a:t>проверить ответ</a:t>
            </a:r>
            <a:endParaRPr lang="en-GB" sz="1200" i="1" dirty="0">
              <a:solidFill>
                <a:srgbClr val="988984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0" name="Content Placeholder 1"/>
          <p:cNvSpPr txBox="1"/>
          <p:nvPr/>
        </p:nvSpPr>
        <p:spPr>
          <a:xfrm>
            <a:off x="239317" y="1200150"/>
            <a:ext cx="2338388" cy="311150"/>
          </a:xfrm>
          <a:prstGeom prst="rect">
            <a:avLst/>
          </a:prstGeom>
        </p:spPr>
        <p:txBody>
          <a:bodyPr lIns="0" tIns="0" rIns="0" bIns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80604020202020204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‒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33400" indent="-160655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18000"/>
              <a:buFont typeface="Calibri" panose="020F0502020204030204" pitchFamily="34" charset="0"/>
              <a:buChar char="‐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libri"/>
              </a:rPr>
              <a:t>Подростки 12+</a:t>
            </a:r>
            <a:r>
              <a:rPr lang="en-GB" sz="1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Calibri"/>
              </a:rPr>
              <a:t>и </a:t>
            </a:r>
            <a:r>
              <a:rPr lang="ru-RU" sz="1800" b="1" dirty="0" smtClean="0">
                <a:solidFill>
                  <a:srgbClr val="FF0000"/>
                </a:solidFill>
                <a:latin typeface="Calibri"/>
              </a:rPr>
              <a:t>взрослые</a:t>
            </a:r>
            <a:endParaRPr lang="en-GB" sz="1800" b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96671" name="Group 11"/>
          <p:cNvGrpSpPr>
            <a:grpSpLocks/>
          </p:cNvGrpSpPr>
          <p:nvPr/>
        </p:nvGrpSpPr>
        <p:grpSpPr bwMode="auto">
          <a:xfrm>
            <a:off x="2624141" y="1071563"/>
            <a:ext cx="3749279" cy="1998662"/>
            <a:chOff x="3581701" y="1123217"/>
            <a:chExt cx="4999174" cy="1998655"/>
          </a:xfrm>
        </p:grpSpPr>
        <p:grpSp>
          <p:nvGrpSpPr>
            <p:cNvPr id="196672" name="Group 72"/>
            <p:cNvGrpSpPr>
              <a:grpSpLocks/>
            </p:cNvGrpSpPr>
            <p:nvPr/>
          </p:nvGrpSpPr>
          <p:grpSpPr bwMode="auto">
            <a:xfrm>
              <a:off x="4709441" y="1123217"/>
              <a:ext cx="1369803" cy="1365174"/>
              <a:chOff x="4812732" y="1295120"/>
              <a:chExt cx="1835205" cy="1848515"/>
            </a:xfrm>
          </p:grpSpPr>
          <p:grpSp>
            <p:nvGrpSpPr>
              <p:cNvPr id="196673" name="Group 73"/>
              <p:cNvGrpSpPr>
                <a:grpSpLocks/>
              </p:cNvGrpSpPr>
              <p:nvPr/>
            </p:nvGrpSpPr>
            <p:grpSpPr bwMode="auto">
              <a:xfrm>
                <a:off x="4812732" y="1295120"/>
                <a:ext cx="1835205" cy="1848515"/>
                <a:chOff x="5148308" y="1242079"/>
                <a:chExt cx="1820384" cy="1833586"/>
              </a:xfrm>
            </p:grpSpPr>
            <p:sp>
              <p:nvSpPr>
                <p:cNvPr id="78" name="Block Arc 77"/>
                <p:cNvSpPr/>
                <p:nvPr/>
              </p:nvSpPr>
              <p:spPr>
                <a:xfrm>
                  <a:off x="5147532" y="1254872"/>
                  <a:ext cx="1820712" cy="1820888"/>
                </a:xfrm>
                <a:prstGeom prst="blockArc">
                  <a:avLst>
                    <a:gd name="adj1" fmla="val 9319573"/>
                    <a:gd name="adj2" fmla="val 16144205"/>
                    <a:gd name="adj3" fmla="val 21393"/>
                  </a:avLst>
                </a:prstGeom>
                <a:solidFill>
                  <a:srgbClr val="4A709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9" name="Block Arc 78"/>
                <p:cNvSpPr/>
                <p:nvPr/>
              </p:nvSpPr>
              <p:spPr>
                <a:xfrm rot="8154758">
                  <a:off x="5147532" y="1254872"/>
                  <a:ext cx="1820712" cy="1820888"/>
                </a:xfrm>
                <a:prstGeom prst="blockArc">
                  <a:avLst>
                    <a:gd name="adj1" fmla="val 7996003"/>
                    <a:gd name="adj2" fmla="val 16144205"/>
                    <a:gd name="adj3" fmla="val 21393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Block Arc 79"/>
                <p:cNvSpPr/>
                <p:nvPr/>
              </p:nvSpPr>
              <p:spPr>
                <a:xfrm rot="14400000">
                  <a:off x="5147444" y="1254960"/>
                  <a:ext cx="1820888" cy="1820712"/>
                </a:xfrm>
                <a:prstGeom prst="blockArc">
                  <a:avLst>
                    <a:gd name="adj1" fmla="val 9892982"/>
                    <a:gd name="adj2" fmla="val 16502855"/>
                    <a:gd name="adj3" fmla="val 21348"/>
                  </a:avLst>
                </a:prstGeom>
                <a:solidFill>
                  <a:srgbClr val="FF99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rot="5400000">
                  <a:off x="5916467" y="1367676"/>
                  <a:ext cx="413644" cy="162451"/>
                </a:xfrm>
                <a:prstGeom prst="triangle">
                  <a:avLst/>
                </a:prstGeom>
                <a:solidFill>
                  <a:srgbClr val="4A7097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2" name="Isosceles Triangle 81"/>
                <p:cNvSpPr/>
                <p:nvPr/>
              </p:nvSpPr>
              <p:spPr>
                <a:xfrm rot="13525927">
                  <a:off x="6305716" y="2645911"/>
                  <a:ext cx="413644" cy="160341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 rot="20140691">
                  <a:off x="5168629" y="2314569"/>
                  <a:ext cx="413510" cy="162046"/>
                </a:xfrm>
                <a:prstGeom prst="triangle">
                  <a:avLst/>
                </a:prstGeom>
                <a:solidFill>
                  <a:srgbClr val="FF99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GB" sz="9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 rot="992410">
                <a:off x="4953542" y="1753640"/>
                <a:ext cx="1484853" cy="1197112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1493585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900" b="1" dirty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latin typeface="Calibri"/>
                    <a:ea typeface="MS PGothic" charset="0"/>
                    <a:cs typeface="Arial"/>
                  </a:rPr>
                  <a:t>Корректировать</a:t>
                </a:r>
                <a:endParaRPr lang="en-US" sz="9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8616622">
                <a:off x="4975999" y="1513386"/>
                <a:ext cx="1453794" cy="133168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1" wrap="none">
                <a:prstTxWarp prst="textArchUp">
                  <a:avLst>
                    <a:gd name="adj" fmla="val 5525375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900" b="1" kern="0" dirty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latin typeface="Calibri"/>
                    <a:cs typeface="Arial"/>
                  </a:rPr>
                  <a:t>Проверить ответ</a:t>
                </a:r>
                <a:endParaRPr lang="en-AU" sz="900" b="1" kern="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4782751">
                <a:off x="5068198" y="1557966"/>
                <a:ext cx="1365264" cy="133168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900" b="1" kern="0" dirty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latin typeface="Calibri"/>
                    <a:cs typeface="Arial"/>
                  </a:rPr>
                  <a:t>Оценить</a:t>
                </a:r>
                <a:endParaRPr lang="en-AU" sz="900" b="1" kern="0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</p:grpSp>
        <p:cxnSp>
          <p:nvCxnSpPr>
            <p:cNvPr id="196683" name="Straight Arrow Connector 83"/>
            <p:cNvCxnSpPr>
              <a:cxnSpLocks noChangeShapeType="1"/>
            </p:cNvCxnSpPr>
            <p:nvPr/>
          </p:nvCxnSpPr>
          <p:spPr bwMode="auto">
            <a:xfrm flipH="1">
              <a:off x="3581701" y="1312489"/>
              <a:ext cx="1394169" cy="0"/>
            </a:xfrm>
            <a:prstGeom prst="straightConnector1">
              <a:avLst/>
            </a:prstGeom>
            <a:noFill/>
            <a:ln w="12700">
              <a:solidFill>
                <a:srgbClr val="4A7097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Content Placeholder 12"/>
            <p:cNvSpPr txBox="1"/>
            <p:nvPr/>
          </p:nvSpPr>
          <p:spPr>
            <a:xfrm>
              <a:off x="3594401" y="1362928"/>
              <a:ext cx="1390688" cy="73183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80604020202020204" pitchFamily="34" charset="0"/>
                <a:buNone/>
                <a:defRPr sz="20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Calibri" panose="020F0502020204030204" pitchFamily="34" charset="0"/>
                <a:buChar char="‒"/>
                <a:defRPr sz="16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33400" indent="-16065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18000"/>
                <a:buFont typeface="Calibri" panose="020F0502020204030204" pitchFamily="34" charset="0"/>
                <a:buChar char="‐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Симптомы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Обострения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Побочные эффекты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Функция легких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Удовлетворенность пациента</a:t>
              </a:r>
              <a:endParaRPr lang="en-GB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6026518" y="1248629"/>
              <a:ext cx="0" cy="454023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  <a:tailEnd type="oval" w="med" len="med"/>
            </a:ln>
            <a:effectLst/>
          </p:spPr>
        </p:cxnSp>
        <p:sp>
          <p:nvSpPr>
            <p:cNvPr id="88" name="Content Placeholder 12"/>
            <p:cNvSpPr txBox="1"/>
            <p:nvPr/>
          </p:nvSpPr>
          <p:spPr>
            <a:xfrm>
              <a:off x="6102720" y="1281966"/>
              <a:ext cx="2478155" cy="898522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80604020202020204" pitchFamily="34" charset="0"/>
                <a:buNone/>
                <a:defRPr sz="20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Calibri" panose="020F0502020204030204" pitchFamily="34" charset="0"/>
                <a:buChar char="‒"/>
                <a:defRPr sz="16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33400" indent="-16065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18000"/>
                <a:buFont typeface="Calibri" panose="020F0502020204030204" pitchFamily="34" charset="0"/>
                <a:buChar char="‐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Подтверждение диагноза, если требуется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Контроль симптомов заболевания и модифицируемых факторов риска (включая функцию легких)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 err="1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Коморбидности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Техника использования ингалятора и приверженность терапии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Цели терапии для пациента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9" name="Content Placeholder 12"/>
            <p:cNvSpPr txBox="1"/>
            <p:nvPr/>
          </p:nvSpPr>
          <p:spPr>
            <a:xfrm>
              <a:off x="5612169" y="2474174"/>
              <a:ext cx="2474979" cy="647698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80604020202020204" pitchFamily="34" charset="0"/>
                <a:buNone/>
                <a:defRPr sz="20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Calibri" panose="020F0502020204030204" pitchFamily="34" charset="0"/>
                <a:buChar char="‒"/>
                <a:defRPr sz="16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33400" indent="-160655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buSzPct val="118000"/>
                <a:buFont typeface="Calibri" panose="020F0502020204030204" pitchFamily="34" charset="0"/>
                <a:buChar char="‐"/>
                <a:defRPr sz="1400" kern="12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Лечение, направленное на модифицируемые факторы риска и </a:t>
              </a:r>
              <a:r>
                <a:rPr lang="ru-RU" sz="900" dirty="0" err="1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коморбидности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Немедикаментозные стратегии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Образование</a:t>
              </a:r>
              <a:r>
                <a:rPr lang="en-US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и</a:t>
              </a:r>
              <a:r>
                <a:rPr lang="en-US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тренировка навыков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  <a:p>
              <a:pPr lvl="1">
                <a:lnSpc>
                  <a:spcPct val="80000"/>
                </a:lnSpc>
                <a:spcBef>
                  <a:spcPts val="200"/>
                </a:spcBef>
                <a:defRPr/>
              </a:pPr>
              <a:r>
                <a:rPr lang="ru-RU" sz="900" dirty="0">
                  <a:solidFill>
                    <a:srgbClr val="988984">
                      <a:lumMod val="50000"/>
                    </a:srgbClr>
                  </a:solidFill>
                  <a:latin typeface="Calibri"/>
                </a:rPr>
                <a:t>Терапевтические опции для лечения астмы</a:t>
              </a:r>
              <a:endParaRPr lang="en-US" sz="900" dirty="0">
                <a:solidFill>
                  <a:srgbClr val="988984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5753460" y="2347175"/>
              <a:ext cx="1736772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miter lim="800000"/>
              <a:tailEnd type="oval" w="med" len="med"/>
            </a:ln>
            <a:effectLst/>
          </p:spPr>
        </p:cxnSp>
      </p:grpSp>
      <p:sp>
        <p:nvSpPr>
          <p:cNvPr id="87" name="Rectangle: Top Corners Rounded 29"/>
          <p:cNvSpPr/>
          <p:nvPr/>
        </p:nvSpPr>
        <p:spPr>
          <a:xfrm>
            <a:off x="8212936" y="0"/>
            <a:ext cx="645319" cy="10922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669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36" y="190509"/>
            <a:ext cx="64531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6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331921" y="544594"/>
            <a:ext cx="712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428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28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28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28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28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2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C00000"/>
                </a:solidFill>
                <a:latin typeface="Arial Narrow" panose="020B0606020202030204" pitchFamily="34" charset="0"/>
              </a:rPr>
              <a:t>ЛЕЧЕНИЕ бронхиальной астмы</a:t>
            </a:r>
          </a:p>
        </p:txBody>
      </p:sp>
      <p:pic>
        <p:nvPicPr>
          <p:cNvPr id="819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677"/>
            <a:ext cx="8113025" cy="36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1"/>
          <p:cNvSpPr>
            <a:spLocks noChangeArrowheads="1"/>
          </p:cNvSpPr>
          <p:nvPr/>
        </p:nvSpPr>
        <p:spPr bwMode="auto">
          <a:xfrm>
            <a:off x="1115617" y="6042091"/>
            <a:ext cx="74886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i="1" dirty="0">
                <a:solidFill>
                  <a:srgbClr val="40404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Национальная программа «Бронхиальная астма у детей. Стратегия лечения и профилактика», 4-е </a:t>
            </a:r>
            <a:r>
              <a:rPr lang="ru-RU" altLang="ru-RU" sz="1100" b="1" i="1" dirty="0" err="1">
                <a:solidFill>
                  <a:srgbClr val="40404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изд</a:t>
            </a:r>
            <a:r>
              <a:rPr lang="ru-RU" altLang="ru-RU" sz="1100" b="1" i="1" dirty="0">
                <a:solidFill>
                  <a:srgbClr val="40404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  <a:r>
              <a:rPr lang="ru-RU" altLang="ru-RU" sz="1100" b="1" i="1" dirty="0" err="1">
                <a:solidFill>
                  <a:srgbClr val="40404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перераб</a:t>
            </a:r>
            <a:r>
              <a:rPr lang="ru-RU" altLang="ru-RU" sz="1100" b="1" i="1" dirty="0">
                <a:solidFill>
                  <a:srgbClr val="40404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.  и доп. Москва, 2017.-184 с. </a:t>
            </a:r>
            <a:endParaRPr lang="ru-RU" altLang="ru-RU" sz="1100" b="1" dirty="0">
              <a:solidFill>
                <a:prstClr val="black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239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995363"/>
            <a:ext cx="7180263" cy="1090612"/>
          </a:xfr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56078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 sz="4000">
                <a:solidFill>
                  <a:srgbClr val="CC0000"/>
                </a:solidFill>
              </a:rPr>
              <a:t>Лекарственные средства</a:t>
            </a:r>
            <a:r>
              <a:rPr lang="ru-RU" sz="4000">
                <a:solidFill>
                  <a:srgbClr val="CC0000"/>
                </a:solidFill>
              </a:rPr>
              <a:t/>
            </a:r>
            <a:br>
              <a:rPr lang="ru-RU" sz="4000">
                <a:solidFill>
                  <a:srgbClr val="CC0000"/>
                </a:solidFill>
              </a:rPr>
            </a:br>
            <a:r>
              <a:rPr lang="ru-RU" sz="4000">
                <a:solidFill>
                  <a:srgbClr val="CC0000"/>
                </a:solidFill>
              </a:rPr>
              <a:t>при БА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H="1">
            <a:off x="2422525" y="2232025"/>
            <a:ext cx="1203325" cy="663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26088" y="2187575"/>
            <a:ext cx="1031875" cy="817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25450" y="3508375"/>
            <a:ext cx="4483100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Препараты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для базисной (поддерживающей) терапии: </a:t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600" b="1" i="1" dirty="0" smtClean="0">
                <a:solidFill>
                  <a:srgbClr val="333399"/>
                </a:solidFill>
              </a:rPr>
              <a:t>(</a:t>
            </a:r>
            <a:r>
              <a:rPr lang="ru-RU" sz="2000" b="1" i="1" dirty="0" smtClean="0">
                <a:solidFill>
                  <a:srgbClr val="333399"/>
                </a:solidFill>
              </a:rPr>
              <a:t>контроль заболевания, предупреждение симптомов</a:t>
            </a:r>
            <a:r>
              <a:rPr lang="en-US" sz="2000" b="1" i="1" dirty="0" smtClean="0">
                <a:solidFill>
                  <a:srgbClr val="333399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Применяют регулярно и длительно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для сохранения контроля</a:t>
            </a:r>
            <a:r>
              <a:rPr lang="ru-RU" sz="2000" b="1" i="1" dirty="0" smtClean="0">
                <a:solidFill>
                  <a:srgbClr val="BBE0E3"/>
                </a:solidFill>
              </a:rPr>
              <a:t> 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238750" y="3332163"/>
            <a:ext cx="4011613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Препараты для облегчения симптомов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333399"/>
                </a:solidFill>
              </a:rPr>
              <a:t>(</a:t>
            </a:r>
            <a:r>
              <a:rPr lang="ru-RU" sz="2000" b="1" i="1" dirty="0" smtClean="0">
                <a:solidFill>
                  <a:srgbClr val="333399"/>
                </a:solidFill>
              </a:rPr>
              <a:t>«спасательной» терапии: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333399"/>
                </a:solidFill>
              </a:rPr>
              <a:t>для устранения </a:t>
            </a:r>
            <a:r>
              <a:rPr lang="ru-RU" sz="2000" b="1" i="1" dirty="0" err="1" smtClean="0">
                <a:solidFill>
                  <a:srgbClr val="333399"/>
                </a:solidFill>
              </a:rPr>
              <a:t>бронхоспазма</a:t>
            </a:r>
            <a:r>
              <a:rPr lang="ru-RU" sz="2000" b="1" i="1" dirty="0" smtClean="0">
                <a:solidFill>
                  <a:srgbClr val="333399"/>
                </a:solidFill>
              </a:rPr>
              <a:t> и его профилактики 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3300"/>
                </a:solidFill>
              </a:rPr>
              <a:t>Увеличение потребности в средствах «скорой помощи» указывает на ухудшение состояния пациента и НЕОБХОДИМОСТЬ В ПЕРЕСМОТРЕ ТЕРАПИИ.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FF3300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778250" y="6362700"/>
            <a:ext cx="536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33CCFF"/>
                </a:solidFill>
                <a:hlinkClick r:id="rId3"/>
              </a:rPr>
              <a:t>www.ginasthma.org</a:t>
            </a:r>
            <a:endParaRPr lang="en-US" sz="1400" i="1" smtClean="0">
              <a:solidFill>
                <a:srgbClr val="33CCFF"/>
              </a:solidFill>
            </a:endParaRP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306388" y="2938463"/>
            <a:ext cx="4740275" cy="3378200"/>
          </a:xfrm>
          <a:prstGeom prst="ellips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6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r>
              <a:rPr lang="ru-RU" sz="24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Препараты </a:t>
            </a:r>
            <a:r>
              <a:rPr lang="el-GR" sz="24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β</a:t>
            </a:r>
            <a:r>
              <a:rPr lang="ru-RU" sz="2400" b="1" i="1" baseline="-25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r>
              <a:rPr lang="ru-RU" sz="24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-агонистов, используемые в ингаляционной терапии</a:t>
            </a:r>
            <a:endParaRPr lang="el-GR" sz="2400" b="1" i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224259" name="Group 3"/>
          <p:cNvGraphicFramePr>
            <a:graphicFrameLocks noGrp="1"/>
          </p:cNvGraphicFramePr>
          <p:nvPr>
            <p:ph idx="1"/>
          </p:nvPr>
        </p:nvGraphicFramePr>
        <p:xfrm>
          <a:off x="179388" y="765175"/>
          <a:ext cx="8713787" cy="5952046"/>
        </p:xfrm>
        <a:graphic>
          <a:graphicData uri="http://schemas.openxmlformats.org/drawingml/2006/table">
            <a:tbl>
              <a:tblPr/>
              <a:tblGrid>
                <a:gridCol w="2011362"/>
                <a:gridCol w="3244850"/>
                <a:gridCol w="34575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Действующее вещество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Торговое 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Форма выпуска, доза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Сальбутамол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Саламол Эко Легкое Дыхание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®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1600" b="1" i="0" u="none" strike="noStrike" cap="none" normalizeH="0" baseline="46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Саламол Эко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®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1600" b="1" i="0" u="none" strike="noStrike" cap="none" normalizeH="0" baseline="6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Вентолин небулы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Сальбенциклохалер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Сальтос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Сальгим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Вентолин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ДАИ, активируемый вдохом  – 100 мкг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ДАИ – 100 мкг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р-р для небулайзера 2,5 мг/2,5 мл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 мкг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Таблетки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Таблетки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ДАИ – 100 мкг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Тербуталин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Бриканил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ДПИ – 500 мкг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Фенотерол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Беротек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Беротек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Беротек 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Беротек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ДАИ – 200 мкг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ДАИ – 100 мкг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ДАИ – 100 мкг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Р-р для ингаляции 1мг/1мл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Фенотерол + ипратропиума бромид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Беродуал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ДАИ (50 мкг фенотерола + 20 мкг ИБ)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Р-р д/небул 500 мкг + 250 мкг/1 мл (20 капс.)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0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ru-RU" sz="36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Агонисты</a:t>
            </a:r>
            <a:r>
              <a:rPr lang="ru-RU" sz="32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32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β</a:t>
            </a:r>
            <a:r>
              <a:rPr lang="ru-RU" sz="3200" b="1" i="1" baseline="-25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r>
              <a:rPr lang="ru-RU" sz="32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-адренергических рецепторов</a:t>
            </a:r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62838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028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Начало действия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Длительность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Короткое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Длительное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Быстрое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Сальбутамол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Фенотерол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Тербуталин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Формотерол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Медленное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Сальметерол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7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700808"/>
            <a:ext cx="8569325" cy="475238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ИГКС, действующие в основном локально, обладают выраженной противовоспалительной активностью, подавляя, как острое, так и хроническое воспаление. Они способны ингибировать активность </a:t>
            </a:r>
            <a:r>
              <a:rPr lang="ru-RU" sz="2800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фосфолипазы</a:t>
            </a:r>
            <a:r>
              <a:rPr lang="ru-RU" sz="28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</a:t>
            </a:r>
            <a:r>
              <a:rPr lang="ru-RU" sz="2800" b="1" i="1" baseline="-25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синтез медиаторов воспаления липидного происхождения, уменьшать синтез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Т-лимфоцитами противовоспалительных цитокинов, увеличивать экспрессию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sz="28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ru-RU" sz="2800" b="1" i="1" baseline="-25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-адренорецепторов.</a:t>
            </a:r>
            <a:endParaRPr lang="el-GR" sz="2800" b="1" i="1" baseline="-250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188913"/>
            <a:ext cx="8495159" cy="863600"/>
          </a:xfrm>
          <a:noFill/>
          <a:ln/>
        </p:spPr>
        <p:txBody>
          <a:bodyPr/>
          <a:lstStyle/>
          <a:p>
            <a:r>
              <a:rPr lang="ru-RU" sz="28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Ингаляционные </a:t>
            </a:r>
            <a:r>
              <a:rPr lang="ru-RU" sz="2800" b="1" i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глюкокортикостероиды</a:t>
            </a:r>
            <a:r>
              <a:rPr lang="ru-RU" sz="28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(ИГКС)</a:t>
            </a:r>
          </a:p>
        </p:txBody>
      </p:sp>
    </p:spTree>
    <p:extLst>
      <p:ext uri="{BB962C8B-B14F-4D97-AF65-F5344CB8AC3E}">
        <p14:creationId xmlns:p14="http://schemas.microsoft.com/office/powerpoint/2010/main" val="4627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08000"/>
          </a:xfrm>
        </p:spPr>
        <p:txBody>
          <a:bodyPr/>
          <a:lstStyle/>
          <a:p>
            <a:r>
              <a:rPr lang="ru-RU" sz="3600" b="1" i="1">
                <a:solidFill>
                  <a:srgbClr val="333399"/>
                </a:solidFill>
                <a:latin typeface="Tahoma" pitchFamily="34" charset="0"/>
              </a:rPr>
              <a:t>ИГКС</a:t>
            </a:r>
            <a:r>
              <a:rPr lang="ru-RU" sz="3600" b="1">
                <a:solidFill>
                  <a:srgbClr val="FFFF00"/>
                </a:solidFill>
                <a:latin typeface="Tahoma" pitchFamily="34" charset="0"/>
              </a:rPr>
              <a:t> </a:t>
            </a:r>
            <a:endParaRPr lang="en-US" sz="36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34400" cy="4876800"/>
          </a:xfrm>
        </p:spPr>
        <p:txBody>
          <a:bodyPr/>
          <a:lstStyle/>
          <a:p>
            <a:r>
              <a:rPr lang="ru-RU" sz="2200" b="1">
                <a:solidFill>
                  <a:srgbClr val="000000"/>
                </a:solidFill>
                <a:latin typeface="Tahoma" pitchFamily="34" charset="0"/>
              </a:rPr>
              <a:t>Беклометазон</a:t>
            </a:r>
            <a:r>
              <a:rPr lang="ru-RU" sz="2200" b="1">
                <a:latin typeface="Tahoma" pitchFamily="34" charset="0"/>
              </a:rPr>
              <a:t>	беклазон эко			</a:t>
            </a: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100, 250 мкг</a:t>
            </a:r>
          </a:p>
          <a:p>
            <a:pPr>
              <a:buFontTx/>
              <a:buNone/>
            </a:pPr>
            <a:r>
              <a:rPr lang="ru-RU" sz="2200" b="1">
                <a:latin typeface="Tahoma" pitchFamily="34" charset="0"/>
              </a:rPr>
              <a:t>				беклазон эко лёгкое дыхание</a:t>
            </a: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100, 250 мкг</a:t>
            </a:r>
          </a:p>
          <a:p>
            <a:pPr>
              <a:buFontTx/>
              <a:buNone/>
            </a:pPr>
            <a:r>
              <a:rPr lang="ru-RU" sz="2200" b="1">
                <a:latin typeface="Tahoma" pitchFamily="34" charset="0"/>
              </a:rPr>
              <a:t>				бекотид, альдецин		</a:t>
            </a: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50 мкг</a:t>
            </a:r>
          </a:p>
          <a:p>
            <a:pPr>
              <a:buFontTx/>
              <a:buNone/>
            </a:pPr>
            <a:r>
              <a:rPr lang="ru-RU" sz="2200" b="1">
                <a:latin typeface="Tahoma" pitchFamily="34" charset="0"/>
              </a:rPr>
              <a:t>				беклоджет			</a:t>
            </a: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250 мкг</a:t>
            </a:r>
          </a:p>
          <a:p>
            <a:pPr>
              <a:buFontTx/>
              <a:buNone/>
            </a:pPr>
            <a:endParaRPr lang="ru-RU" sz="2200" b="1">
              <a:latin typeface="Tahoma" pitchFamily="34" charset="0"/>
            </a:endParaRPr>
          </a:p>
          <a:p>
            <a:r>
              <a:rPr lang="ru-RU" sz="2200" b="1">
                <a:solidFill>
                  <a:srgbClr val="000000"/>
                </a:solidFill>
                <a:latin typeface="Tahoma" pitchFamily="34" charset="0"/>
              </a:rPr>
              <a:t>Будесонид	</a:t>
            </a:r>
            <a:r>
              <a:rPr lang="ru-RU" sz="2200" b="1">
                <a:latin typeface="Tahoma" pitchFamily="34" charset="0"/>
              </a:rPr>
              <a:t>пульмикорт турбухалер	</a:t>
            </a: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200 мкг</a:t>
            </a:r>
          </a:p>
          <a:p>
            <a:pPr>
              <a:buFontTx/>
              <a:buNone/>
            </a:pPr>
            <a:r>
              <a:rPr lang="ru-RU" sz="2200" b="1">
                <a:latin typeface="Tahoma" pitchFamily="34" charset="0"/>
              </a:rPr>
              <a:t>				бенакорт			</a:t>
            </a: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200 мкг</a:t>
            </a:r>
          </a:p>
          <a:p>
            <a:pPr>
              <a:buFontTx/>
              <a:buNone/>
            </a:pPr>
            <a:endParaRPr lang="ru-RU" sz="2200" b="1">
              <a:latin typeface="Tahoma" pitchFamily="34" charset="0"/>
            </a:endParaRPr>
          </a:p>
          <a:p>
            <a:r>
              <a:rPr lang="ru-RU" sz="2200" b="1">
                <a:solidFill>
                  <a:srgbClr val="000000"/>
                </a:solidFill>
                <a:latin typeface="Tahoma" pitchFamily="34" charset="0"/>
              </a:rPr>
              <a:t>Флютиказон</a:t>
            </a:r>
            <a:r>
              <a:rPr lang="ru-RU" sz="2200" b="1">
                <a:latin typeface="Tahoma" pitchFamily="34" charset="0"/>
              </a:rPr>
              <a:t>	фликсотид		</a:t>
            </a:r>
            <a:r>
              <a:rPr lang="ru-RU" sz="2200" b="1">
                <a:solidFill>
                  <a:srgbClr val="FF3300"/>
                </a:solidFill>
                <a:latin typeface="Tahoma" pitchFamily="34" charset="0"/>
              </a:rPr>
              <a:t>50, 125, 250 мкг</a:t>
            </a:r>
          </a:p>
          <a:p>
            <a:endParaRPr lang="ru-RU" sz="2200" b="1">
              <a:latin typeface="Tahoma" pitchFamily="34" charset="0"/>
            </a:endParaRPr>
          </a:p>
          <a:p>
            <a:r>
              <a:rPr lang="ru-RU" sz="2200" b="1">
                <a:solidFill>
                  <a:srgbClr val="000000"/>
                </a:solidFill>
                <a:latin typeface="Tahoma" pitchFamily="34" charset="0"/>
              </a:rPr>
              <a:t>Будесонид + формотерол</a:t>
            </a:r>
            <a:r>
              <a:rPr lang="ru-RU" sz="2200" b="1">
                <a:latin typeface="Tahoma" pitchFamily="34" charset="0"/>
              </a:rPr>
              <a:t>		          симбикорт</a:t>
            </a:r>
          </a:p>
          <a:p>
            <a:r>
              <a:rPr lang="ru-RU" sz="2200" b="1">
                <a:solidFill>
                  <a:srgbClr val="000000"/>
                </a:solidFill>
                <a:latin typeface="Tahoma" pitchFamily="34" charset="0"/>
              </a:rPr>
              <a:t>Флютиказон + сальметерол</a:t>
            </a:r>
            <a:r>
              <a:rPr lang="ru-RU" sz="2200" b="1">
                <a:latin typeface="Tahoma" pitchFamily="34" charset="0"/>
              </a:rPr>
              <a:t>		серетид</a:t>
            </a:r>
            <a:endParaRPr lang="en-US" sz="2200" b="1">
              <a:latin typeface="Tahoma" pitchFamily="34" charset="0"/>
            </a:endParaRPr>
          </a:p>
        </p:txBody>
      </p:sp>
      <p:sp>
        <p:nvSpPr>
          <p:cNvPr id="152580" name="Line 4"/>
          <p:cNvSpPr>
            <a:spLocks noChangeShapeType="1"/>
          </p:cNvSpPr>
          <p:nvPr/>
        </p:nvSpPr>
        <p:spPr bwMode="auto">
          <a:xfrm>
            <a:off x="609600" y="29718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609600" y="41148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>
            <a:off x="609600" y="48768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6015" y="247699"/>
            <a:ext cx="75072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ИГКС в лечении БА у детей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2675" y="6308802"/>
            <a:ext cx="75072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ИГКС – ингаляционные глюкокортикостероиды</a:t>
            </a:r>
          </a:p>
          <a:p>
            <a:pPr>
              <a:defRPr/>
            </a:pPr>
            <a:r>
              <a:rPr lang="ru-RU" sz="7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программа «Бронхиальная астма у детей. Стратегия лечения и профилактика». - 5-е изд., </a:t>
            </a:r>
            <a:r>
              <a:rPr lang="ru-RU" sz="7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sz="7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Оригинал-макет, 2017. – 160 с.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1187624" y="1412776"/>
            <a:ext cx="7459663" cy="3977283"/>
            <a:chOff x="1187652" y="1412556"/>
            <a:chExt cx="7459892" cy="3976609"/>
          </a:xfrm>
        </p:grpSpPr>
        <p:sp>
          <p:nvSpPr>
            <p:cNvPr id="90117" name="Rectangle 8"/>
            <p:cNvSpPr>
              <a:spLocks noChangeArrowheads="1"/>
            </p:cNvSpPr>
            <p:nvPr/>
          </p:nvSpPr>
          <p:spPr bwMode="auto">
            <a:xfrm>
              <a:off x="1187652" y="1412556"/>
              <a:ext cx="7459892" cy="224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Будесонид – с 6 </a:t>
              </a:r>
              <a:r>
                <a:rPr lang="ru-RU" altLang="ru-RU" sz="28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мес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8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Флутиказона пропионат – с 1 </a:t>
              </a:r>
              <a:r>
                <a:rPr lang="ru-RU" altLang="ru-RU" sz="28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года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8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Беклометазона</a:t>
              </a:r>
              <a:r>
                <a:rPr lang="ru-RU" altLang="ru-RU" sz="28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altLang="ru-RU" sz="28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дипропионат</a:t>
              </a:r>
              <a:r>
                <a:rPr lang="ru-RU" altLang="ru-RU" sz="28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– с 4 лет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59662" y="4004405"/>
              <a:ext cx="4695969" cy="1384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Циклесонид – с 6 </a:t>
              </a:r>
              <a:r>
                <a:rPr lang="ru-RU" sz="2800" b="1" kern="0" dirty="0" smtClean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лет</a:t>
              </a:r>
            </a:p>
            <a:p>
              <a:pPr>
                <a:defRPr/>
              </a:pPr>
              <a:endParaRPr lang="ru-RU" sz="28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2800" b="1" kern="0" dirty="0" err="1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Мометазон</a:t>
              </a:r>
              <a:r>
                <a:rPr lang="ru-RU" sz="2800" b="1" kern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с 12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7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="" xmlns:a16="http://schemas.microsoft.com/office/drawing/2014/main" id="{4223CF66-1617-4E7C-9EDC-33913F25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6092825"/>
            <a:ext cx="869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>
                <a:solidFill>
                  <a:prstClr val="black"/>
                </a:solidFill>
                <a:latin typeface="Arial Narrow" panose="020B0606020202030204" pitchFamily="34" charset="0"/>
              </a:rPr>
              <a:t>Национальная программа «Бронхиальная астма у детей. Стратегия лечения и профилактика». - 5-е изд., перераб. и доп. – Москва: Оригинал-макет, 2017. – 160 с.</a:t>
            </a:r>
          </a:p>
        </p:txBody>
      </p:sp>
      <p:sp>
        <p:nvSpPr>
          <p:cNvPr id="68611" name="Rectangle 5">
            <a:extLst>
              <a:ext uri="{FF2B5EF4-FFF2-40B4-BE49-F238E27FC236}">
                <a16:creationId xmlns="" xmlns:a16="http://schemas.microsoft.com/office/drawing/2014/main" id="{6EF5F33D-F4DC-4352-9F19-18B746917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4223745"/>
            <a:ext cx="9115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</a:pPr>
            <a:r>
              <a:rPr lang="ru-RU" altLang="ru-RU" b="1" dirty="0">
                <a:solidFill>
                  <a:srgbClr val="000000"/>
                </a:solidFill>
              </a:rPr>
              <a:t>В РФ существует проблема </a:t>
            </a:r>
            <a:r>
              <a:rPr lang="ru-RU" altLang="ru-RU" b="1" dirty="0" err="1">
                <a:solidFill>
                  <a:srgbClr val="000000"/>
                </a:solidFill>
              </a:rPr>
              <a:t>гиподиагностики</a:t>
            </a:r>
            <a:r>
              <a:rPr lang="ru-RU" altLang="ru-RU" b="1" dirty="0">
                <a:solidFill>
                  <a:srgbClr val="000000"/>
                </a:solidFill>
              </a:rPr>
              <a:t> БА, особенно среди детей в первые годы жизни, в результате у трети пациентов диагноз БА запаздывает на 3-4 года, в результате к врачу попадают пациенты с более тяжелой степенью бронхиальной астмы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</a:pPr>
            <a:endParaRPr lang="en-US" altLang="ru-RU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</a:pPr>
            <a:r>
              <a:rPr lang="ru-RU" altLang="ru-RU" b="1" dirty="0">
                <a:solidFill>
                  <a:srgbClr val="000000"/>
                </a:solidFill>
              </a:rPr>
              <a:t>Также есть опасность </a:t>
            </a:r>
            <a:r>
              <a:rPr lang="ru-RU" altLang="ru-RU" b="1" dirty="0" err="1">
                <a:solidFill>
                  <a:srgbClr val="000000"/>
                </a:solidFill>
              </a:rPr>
              <a:t>гипердиагностики</a:t>
            </a:r>
            <a:r>
              <a:rPr lang="ru-RU" altLang="ru-RU" b="1" dirty="0">
                <a:solidFill>
                  <a:srgbClr val="000000"/>
                </a:solidFill>
              </a:rPr>
              <a:t> БА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</a:pPr>
            <a:endParaRPr lang="ru-RU" altLang="ru-RU" b="1" baseline="30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</a:pPr>
            <a:endParaRPr lang="ru-RU" altLang="ru-RU" b="1" baseline="30000" dirty="0">
              <a:solidFill>
                <a:srgbClr val="000000"/>
              </a:solidFill>
            </a:endParaRPr>
          </a:p>
        </p:txBody>
      </p:sp>
      <p:pic>
        <p:nvPicPr>
          <p:cNvPr id="68612" name="Picture 8">
            <a:extLst>
              <a:ext uri="{FF2B5EF4-FFF2-40B4-BE49-F238E27FC236}">
                <a16:creationId xmlns="" xmlns:a16="http://schemas.microsoft.com/office/drawing/2014/main" id="{842F4F44-7DE5-4651-B299-98F8BE97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764704"/>
            <a:ext cx="39338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3">
            <a:extLst>
              <a:ext uri="{FF2B5EF4-FFF2-40B4-BE49-F238E27FC236}">
                <a16:creationId xmlns="" xmlns:a16="http://schemas.microsoft.com/office/drawing/2014/main" id="{B28CDE8F-E877-4ABF-BFD3-B4ABF9104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2317750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C00000"/>
                </a:solidFill>
                <a:latin typeface="Times New Roman Cyr" panose="02020603050405020304" pitchFamily="18" charset="0"/>
              </a:rPr>
              <a:t>ГИПЕР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C00000"/>
                </a:solidFill>
                <a:latin typeface="Times New Roman Cyr" panose="02020603050405020304" pitchFamily="18" charset="0"/>
              </a:rPr>
              <a:t>ДИАГНОСТИКАБА</a:t>
            </a:r>
          </a:p>
        </p:txBody>
      </p:sp>
      <p:sp>
        <p:nvSpPr>
          <p:cNvPr id="68614" name="Rectangle 2">
            <a:extLst>
              <a:ext uri="{FF2B5EF4-FFF2-40B4-BE49-F238E27FC236}">
                <a16:creationId xmlns="" xmlns:a16="http://schemas.microsoft.com/office/drawing/2014/main" id="{A61A1FB4-6223-4E22-B440-5E7F6137C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2317750"/>
            <a:ext cx="345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C00000"/>
                </a:solidFill>
                <a:latin typeface="Times New Roman Cyr" panose="02020603050405020304" pitchFamily="18" charset="0"/>
              </a:rPr>
              <a:t>ГИПО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C00000"/>
                </a:solidFill>
                <a:latin typeface="Times New Roman Cyr" panose="02020603050405020304" pitchFamily="18" charset="0"/>
              </a:rPr>
              <a:t>ДИАГНОСТИКА</a:t>
            </a:r>
            <a:r>
              <a:rPr lang="en-US" altLang="ru-RU" sz="2000" b="1" i="1">
                <a:solidFill>
                  <a:srgbClr val="C00000"/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2000" b="1" i="1">
                <a:solidFill>
                  <a:srgbClr val="C00000"/>
                </a:solidFill>
                <a:latin typeface="Times New Roman Cyr" panose="02020603050405020304" pitchFamily="18" charset="0"/>
              </a:rPr>
              <a:t>БА</a:t>
            </a:r>
          </a:p>
        </p:txBody>
      </p:sp>
      <p:sp>
        <p:nvSpPr>
          <p:cNvPr id="68615" name="TextBox 10">
            <a:extLst>
              <a:ext uri="{FF2B5EF4-FFF2-40B4-BE49-F238E27FC236}">
                <a16:creationId xmlns="" xmlns:a16="http://schemas.microsoft.com/office/drawing/2014/main" id="{49C83C9D-6997-496E-A80B-B3323C39B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260350"/>
            <a:ext cx="910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339966"/>
                </a:solidFill>
              </a:rPr>
              <a:t>Бронхиальная астма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3778518202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47" y="116632"/>
            <a:ext cx="900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Место </a:t>
            </a:r>
            <a:r>
              <a:rPr lang="ru-RU" sz="3200" b="1" kern="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будесонида</a:t>
            </a:r>
            <a:r>
              <a:rPr lang="ru-RU" sz="3200" b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 лечении обострений БА у детей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51" y="764704"/>
            <a:ext cx="908174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i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Ингаляционный кортикостероид </a:t>
            </a:r>
            <a:r>
              <a:rPr lang="ru-RU" sz="2800" b="1" i="1" kern="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будесонид</a:t>
            </a:r>
            <a:r>
              <a:rPr lang="ru-RU" sz="2800" b="1" i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kern="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микронизированная</a:t>
            </a:r>
            <a:r>
              <a:rPr lang="ru-RU" sz="2800" b="1" i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суспензия</a:t>
            </a:r>
            <a:r>
              <a:rPr lang="ru-RU" sz="2800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является стартовым средством, включающимся в комплекс терапии  уже при среднетяжелом обострении, т.к. он обладает выраженным противовоспалительным и </a:t>
            </a:r>
            <a:r>
              <a:rPr lang="ru-RU" sz="28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противоотечным</a:t>
            </a: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действием [B].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Начальная доза суспензии </a:t>
            </a:r>
            <a:r>
              <a:rPr lang="ru-RU" sz="2800" b="1" i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Будесонида</a:t>
            </a: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составляет 0,5-1 мг 2 раза в день для детей от 6 месяцев  до 12 лет и 1-2 мг 2 раза в сутки детей старше 12 лет.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i="1" kern="0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Будесонид</a:t>
            </a:r>
            <a:r>
              <a:rPr lang="ru-RU" sz="2800" b="1" i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суспензию можно разбавлять физиологическим раствором, а также смешивать с растворами </a:t>
            </a:r>
            <a:r>
              <a:rPr lang="ru-RU" sz="28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бронхолитиков</a:t>
            </a: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28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сальбутамол</a:t>
            </a: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фенотерол, ипратропия бромид, комбинация </a:t>
            </a:r>
            <a:r>
              <a:rPr lang="ru-RU" sz="28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фенотерол+ипратропия</a:t>
            </a:r>
            <a:r>
              <a:rPr lang="ru-RU" sz="28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бромид).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6237312"/>
            <a:ext cx="558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 – бронхиальная астма</a:t>
            </a:r>
          </a:p>
          <a:p>
            <a:pPr>
              <a:defRPr/>
            </a:pPr>
            <a:r>
              <a:rPr lang="ru-RU" sz="10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программа «Бронхиальная астма у детей. Стратегия лечения и профилактика». - 5-е изд., </a:t>
            </a:r>
            <a:r>
              <a:rPr lang="ru-RU" sz="1000" b="1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sz="10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Оригинал-макет, 2017. – 160 с.</a:t>
            </a:r>
          </a:p>
        </p:txBody>
      </p:sp>
    </p:spTree>
    <p:extLst>
      <p:ext uri="{BB962C8B-B14F-4D97-AF65-F5344CB8AC3E}">
        <p14:creationId xmlns:p14="http://schemas.microsoft.com/office/powerpoint/2010/main" val="22220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34233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Системные </a:t>
            </a:r>
            <a:r>
              <a:rPr lang="ru-RU" b="1" dirty="0" err="1" smtClean="0"/>
              <a:t>глюкокортикостероиды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6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оказаны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тяжелых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длительных обострениях,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ороткие курсы </a:t>
            </a:r>
            <a:r>
              <a:rPr lang="ru-RU" dirty="0">
                <a:latin typeface="Arial" pitchFamily="34" charset="0"/>
                <a:cs typeface="Arial" pitchFamily="34" charset="0"/>
              </a:rPr>
              <a:t>(3-5 дней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1мг/кг массы в сутки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перорально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парентерально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После достижения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эффекта препарат отменяют без постепенного снижения дозы.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необходимости длительного лечения предпочтение отдается пероральным ГКС ежедневно или через день с учетом суточного ритма.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Применяют преднизолон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метилпреднизолон</a:t>
            </a:r>
            <a:r>
              <a:rPr lang="ru-RU" dirty="0">
                <a:latin typeface="Arial" pitchFamily="34" charset="0"/>
                <a:cs typeface="Arial" pitchFamily="34" charset="0"/>
              </a:rPr>
              <a:t>, обладающие минимальным минералокортикоидным эффектом,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относительно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коротким периодом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полувыведения.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Rectangle 4"/>
          <p:cNvSpPr/>
          <p:nvPr/>
        </p:nvSpPr>
        <p:spPr>
          <a:xfrm>
            <a:off x="457200" y="6162675"/>
            <a:ext cx="85138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ГКС- глюкокотикостероиды;</a:t>
            </a:r>
          </a:p>
          <a:p>
            <a:pPr>
              <a:defRPr/>
            </a:pPr>
            <a:r>
              <a:rPr lang="ru-RU" sz="11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Национальная </a:t>
            </a:r>
            <a:r>
              <a:rPr lang="ru-RU" sz="1100" b="1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программа «Бронхиальная астма у детей. Стратегия лечения и профилактика». - 5-е изд., </a:t>
            </a:r>
            <a:r>
              <a:rPr lang="ru-RU" sz="1100" b="1" kern="0" dirty="0" err="1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перераб</a:t>
            </a:r>
            <a:r>
              <a:rPr lang="ru-RU" sz="1100" b="1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. и доп. – Москва : Оригинал-макет, 2017. – 160 с.</a:t>
            </a:r>
          </a:p>
        </p:txBody>
      </p:sp>
    </p:spTree>
    <p:extLst>
      <p:ext uri="{BB962C8B-B14F-4D97-AF65-F5344CB8AC3E}">
        <p14:creationId xmlns:p14="http://schemas.microsoft.com/office/powerpoint/2010/main" val="9981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Показания к применению системных стероидов при острой обструкции :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Недостаточный </a:t>
            </a:r>
            <a:r>
              <a:rPr lang="ru-RU" b="1" dirty="0"/>
              <a:t>эффект бронхолитиков (β2-агонистов  или антихолинергических средств);</a:t>
            </a:r>
          </a:p>
          <a:p>
            <a:r>
              <a:rPr lang="ru-RU" b="1" dirty="0" smtClean="0"/>
              <a:t>Тяжелые </a:t>
            </a:r>
            <a:r>
              <a:rPr lang="ru-RU" b="1" dirty="0"/>
              <a:t>и жизнеугорожающие обострения;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рименение </a:t>
            </a:r>
            <a:r>
              <a:rPr lang="ru-RU" b="1" dirty="0"/>
              <a:t>стероидов в анамнезе  для купирования обострений.</a:t>
            </a:r>
          </a:p>
          <a:p>
            <a:endParaRPr lang="ru-RU" dirty="0"/>
          </a:p>
        </p:txBody>
      </p:sp>
      <p:sp>
        <p:nvSpPr>
          <p:cNvPr id="4" name="Rectangle 4"/>
          <p:cNvSpPr/>
          <p:nvPr/>
        </p:nvSpPr>
        <p:spPr>
          <a:xfrm>
            <a:off x="238484" y="6424929"/>
            <a:ext cx="8798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Национальная программа «Бронхиальная астма у детей. Стратегия лечения и профилактика». - 5-е изд., </a:t>
            </a:r>
            <a:r>
              <a:rPr lang="ru-RU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перераб</a:t>
            </a:r>
            <a:r>
              <a:rPr lang="ru-RU" sz="10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. и доп. – Москва : Оригинал-макет, 2017. – 160 с.</a:t>
            </a:r>
          </a:p>
        </p:txBody>
      </p:sp>
    </p:spTree>
    <p:extLst>
      <p:ext uri="{BB962C8B-B14F-4D97-AF65-F5344CB8AC3E}">
        <p14:creationId xmlns:p14="http://schemas.microsoft.com/office/powerpoint/2010/main" val="5720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693" y="764704"/>
            <a:ext cx="8081759" cy="511256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Преднизолон внутрь назначают 1-2 раза в сутки из расчета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latin typeface="Arial" pitchFamily="34" charset="0"/>
                <a:cs typeface="Arial" pitchFamily="34" charset="0"/>
              </a:rPr>
              <a:t>-2 мг/кг/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сут</a:t>
            </a:r>
            <a:r>
              <a:rPr lang="ru-RU" dirty="0">
                <a:latin typeface="Arial" pitchFamily="34" charset="0"/>
                <a:cs typeface="Arial" pitchFamily="34" charset="0"/>
              </a:rPr>
              <a:t> (детям до 1 года);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dirty="0">
                <a:latin typeface="Arial" pitchFamily="34" charset="0"/>
                <a:cs typeface="Arial" pitchFamily="34" charset="0"/>
              </a:rPr>
              <a:t>мг/сут (детям 1-5 лет);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dirty="0">
                <a:latin typeface="Arial" pitchFamily="34" charset="0"/>
                <a:cs typeface="Arial" pitchFamily="34" charset="0"/>
              </a:rPr>
              <a:t>-40 мг/сут (детям старше 5 лет).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лечении детей с тяжелым обострением БА может использоваться внутривенно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метилпреднизолон</a:t>
            </a:r>
            <a:r>
              <a:rPr lang="ru-RU" dirty="0">
                <a:latin typeface="Arial" pitchFamily="34" charset="0"/>
                <a:cs typeface="Arial" pitchFamily="34" charset="0"/>
              </a:rPr>
              <a:t> от 50 до 125 мг каждые 6-8 ч, гидрокортизон (125-200 мг (4 мг/кг) каждые 6 ч).</a:t>
            </a:r>
          </a:p>
          <a:p>
            <a:endParaRPr lang="ru-RU" dirty="0"/>
          </a:p>
        </p:txBody>
      </p:sp>
      <p:sp>
        <p:nvSpPr>
          <p:cNvPr id="4" name="Rectangle 4"/>
          <p:cNvSpPr/>
          <p:nvPr/>
        </p:nvSpPr>
        <p:spPr>
          <a:xfrm>
            <a:off x="238484" y="6424929"/>
            <a:ext cx="8798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Национальная программа «Бронхиальная астма у детей. Стратегия лечения и профилактика». - 5-е изд., </a:t>
            </a:r>
            <a:r>
              <a:rPr lang="ru-RU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перераб</a:t>
            </a:r>
            <a:r>
              <a:rPr lang="ru-RU" sz="1000" kern="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. и доп. – Москва : Оригинал-макет, 2017. – 160 с.</a:t>
            </a:r>
          </a:p>
        </p:txBody>
      </p:sp>
    </p:spTree>
    <p:extLst>
      <p:ext uri="{BB962C8B-B14F-4D97-AF65-F5344CB8AC3E}">
        <p14:creationId xmlns:p14="http://schemas.microsoft.com/office/powerpoint/2010/main" val="35074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 txBox="1">
            <a:spLocks/>
          </p:cNvSpPr>
          <p:nvPr/>
        </p:nvSpPr>
        <p:spPr bwMode="auto">
          <a:xfrm>
            <a:off x="11" y="577877"/>
            <a:ext cx="3851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>
              <a:solidFill>
                <a:srgbClr val="FFFFFF"/>
              </a:solidFill>
            </a:endParaRPr>
          </a:p>
        </p:txBody>
      </p:sp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116015" y="81016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Начало действия высоких доз ИГКС уже через несколько минут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988" y="63659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ИГКС – ингаляционные глюкокортикостероиды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NZ" sz="105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Edsbacker S et al</a:t>
            </a:r>
            <a:r>
              <a:rPr lang="en-US" sz="105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NZ" sz="1050" i="1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</a:t>
            </a:r>
            <a:r>
              <a:rPr lang="en-NZ" sz="105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1050" i="1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Pharmacol</a:t>
            </a:r>
            <a:r>
              <a:rPr lang="en-NZ" sz="105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1050" i="1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ru-RU" sz="105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2008; 21: 247–258</a:t>
            </a:r>
            <a:endParaRPr lang="ru-RU" sz="1050" i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4213" name="Прямоугольник 8"/>
          <p:cNvSpPr>
            <a:spLocks noChangeArrowheads="1"/>
          </p:cNvSpPr>
          <p:nvPr/>
        </p:nvSpPr>
        <p:spPr bwMode="auto">
          <a:xfrm>
            <a:off x="1116021" y="1227164"/>
            <a:ext cx="7883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9B2560"/>
                </a:solidFill>
                <a:latin typeface="Arial Narrow" panose="020B0606020202030204" pitchFamily="34" charset="0"/>
              </a:rPr>
              <a:t>По растворимости в воде </a:t>
            </a:r>
            <a:r>
              <a:rPr lang="ru-RU" altLang="ru-RU" sz="2000" b="1" dirty="0" err="1">
                <a:solidFill>
                  <a:srgbClr val="9B2560"/>
                </a:solidFill>
                <a:latin typeface="Arial Narrow" panose="020B0606020202030204" pitchFamily="34" charset="0"/>
              </a:rPr>
              <a:t>будесонид</a:t>
            </a:r>
            <a:r>
              <a:rPr lang="ru-RU" altLang="ru-RU" sz="2000" b="1" dirty="0">
                <a:solidFill>
                  <a:srgbClr val="9B2560"/>
                </a:solidFill>
                <a:latin typeface="Arial Narrow" panose="020B0606020202030204" pitchFamily="34" charset="0"/>
              </a:rPr>
              <a:t> превосходит другие </a:t>
            </a:r>
            <a:r>
              <a:rPr lang="ru-RU" altLang="ru-RU" sz="2000" b="1" dirty="0" err="1">
                <a:solidFill>
                  <a:srgbClr val="9B2560"/>
                </a:solidFill>
                <a:latin typeface="Arial Narrow" panose="020B0606020202030204" pitchFamily="34" charset="0"/>
              </a:rPr>
              <a:t>иГКС</a:t>
            </a:r>
            <a:r>
              <a:rPr lang="ru-RU" altLang="ru-RU" sz="2000" b="1" dirty="0">
                <a:solidFill>
                  <a:srgbClr val="9B2560"/>
                </a:solidFill>
                <a:latin typeface="Arial Narrow" panose="020B0606020202030204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9B2560"/>
                </a:solidFill>
                <a:latin typeface="Arial Narrow" panose="020B0606020202030204" pitchFamily="34" charset="0"/>
              </a:rPr>
              <a:t>Будесонид</a:t>
            </a:r>
            <a:r>
              <a:rPr lang="ru-RU" altLang="ru-RU" sz="2000" b="1" dirty="0">
                <a:solidFill>
                  <a:srgbClr val="9B2560"/>
                </a:solidFill>
                <a:latin typeface="Arial Narrow" panose="020B0606020202030204" pitchFamily="34" charset="0"/>
              </a:rPr>
              <a:t> быстрее абсорбируется с поверхности бронхов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1988840"/>
            <a:ext cx="5507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Время растворения ГКС в воде и бронхиальном секрете</a:t>
            </a:r>
          </a:p>
        </p:txBody>
      </p:sp>
      <p:pic>
        <p:nvPicPr>
          <p:cNvPr id="9421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9" b="18097"/>
          <a:stretch>
            <a:fillRect/>
          </a:stretch>
        </p:blipFill>
        <p:spPr bwMode="auto">
          <a:xfrm>
            <a:off x="467546" y="2327407"/>
            <a:ext cx="8641531" cy="403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451" y="395291"/>
            <a:ext cx="7847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Комбинации ИГКС/ДДБА в лечении БА у детей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6039" y="2759152"/>
            <a:ext cx="7070725" cy="461665"/>
          </a:xfrm>
          <a:prstGeom prst="rect">
            <a:avLst/>
          </a:prstGeom>
          <a:solidFill>
            <a:schemeClr val="bg1"/>
          </a:solidFill>
          <a:ln>
            <a:solidFill>
              <a:srgbClr val="E7E6E6"/>
            </a:solidFill>
          </a:ln>
        </p:spPr>
        <p:txBody>
          <a:bodyPr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Флутиказона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пропионат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+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салметерол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4 лет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6039" y="3933878"/>
            <a:ext cx="7070725" cy="94641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Флутиказона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фуроат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+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вилантерол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с 12 лет</a:t>
            </a:r>
            <a:endParaRPr lang="en-US" sz="2400" b="1" i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		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endParaRPr lang="ru-RU" sz="2400" b="1" i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1" y="4437112"/>
            <a:ext cx="7070618" cy="900246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Мометазона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фуроат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+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формотерол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12 лет</a:t>
            </a:r>
            <a:endParaRPr lang="en-US" sz="2400" b="1" i="1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7">
              <a:spcAft>
                <a:spcPts val="900"/>
              </a:spcAft>
              <a:defRPr/>
            </a:pPr>
            <a:r>
              <a:rPr lang="en-US" sz="21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ru-RU" sz="24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915" y="1928839"/>
            <a:ext cx="7070725" cy="46166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Формотерол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+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будесонид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2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6 лет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1693" y="6150113"/>
            <a:ext cx="813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 – бронхиальная астма; ИГКС – ингаляционные глюкокортикостероиды; ДДБА – длительнодействующий бронходилататор</a:t>
            </a:r>
          </a:p>
          <a:p>
            <a:pPr>
              <a:defRPr/>
            </a:pPr>
            <a:r>
              <a:rPr lang="ru-RU" sz="10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программа «Бронхиальная астма у детей. Стратегия лечения и профилактика». - 5-е изд., </a:t>
            </a:r>
            <a:r>
              <a:rPr lang="ru-RU" sz="1000" b="1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sz="10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Оригинал-макет, 2017. – 160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916" y="3357614"/>
            <a:ext cx="705643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 К С +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тиотропий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Респимат</a:t>
            </a:r>
            <a:r>
              <a:rPr lang="en-US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24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7 лет</a:t>
            </a:r>
          </a:p>
        </p:txBody>
      </p:sp>
    </p:spTree>
    <p:extLst>
      <p:ext uri="{BB962C8B-B14F-4D97-AF65-F5344CB8AC3E}">
        <p14:creationId xmlns:p14="http://schemas.microsoft.com/office/powerpoint/2010/main" val="21081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ChangeArrowheads="1"/>
          </p:cNvSpPr>
          <p:nvPr/>
        </p:nvSpPr>
        <p:spPr bwMode="auto">
          <a:xfrm>
            <a:off x="900113" y="5932488"/>
            <a:ext cx="82438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ИГКС – ингаляционные </a:t>
            </a:r>
            <a:r>
              <a:rPr lang="ru-RU" altLang="ru-RU" sz="1000" b="1" i="1" kern="0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глюкокортикостероиды</a:t>
            </a:r>
            <a:endParaRPr lang="ru-RU" altLang="ru-RU" sz="1000" b="1" i="1" kern="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GB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 the Global Strategy for Asthma Management and Prevention, Global Initiative for Asthma (GINA) 201</a:t>
            </a:r>
            <a:r>
              <a:rPr lang="ru-RU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Available from: </a:t>
            </a:r>
            <a:r>
              <a:rPr lang="en-GB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http://www.ginasthma.org/</a:t>
            </a:r>
            <a:r>
              <a:rPr lang="ru-RU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Национальная программа «Бронхиальная астма у детей. Стратегия лечения и профилактика». - 5-е изд., </a:t>
            </a:r>
            <a:r>
              <a:rPr lang="ru-RU" altLang="ru-RU" sz="1000" b="1" i="1" kern="0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altLang="ru-RU" sz="1000" b="1" i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Оригинал-макет, 2017. – 160 с.</a:t>
            </a:r>
          </a:p>
        </p:txBody>
      </p:sp>
      <p:sp>
        <p:nvSpPr>
          <p:cNvPr id="595971" name="Rectangle 2"/>
          <p:cNvSpPr>
            <a:spLocks noChangeArrowheads="1"/>
          </p:cNvSpPr>
          <p:nvPr/>
        </p:nvSpPr>
        <p:spPr bwMode="auto">
          <a:xfrm>
            <a:off x="1331913" y="193675"/>
            <a:ext cx="7343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Длительность БАЗИСНОЙ терапии астмы у детей: как долго принимать ИГКС?</a:t>
            </a:r>
          </a:p>
        </p:txBody>
      </p:sp>
      <p:pic>
        <p:nvPicPr>
          <p:cNvPr id="5959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7" b="19286"/>
          <a:stretch>
            <a:fillRect/>
          </a:stretch>
        </p:blipFill>
        <p:spPr bwMode="auto">
          <a:xfrm>
            <a:off x="827088" y="1412875"/>
            <a:ext cx="845026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3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hlink"/>
                </a:solidFill>
              </a:rPr>
              <a:t>Лейкотриены играют ключевую роль в патогенезе респираторных заболеваний, индуцированных вирусной инфекцией</a:t>
            </a:r>
          </a:p>
        </p:txBody>
      </p:sp>
      <p:sp>
        <p:nvSpPr>
          <p:cNvPr id="5969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повышение концентраций </a:t>
            </a:r>
            <a:r>
              <a:rPr lang="en-US" sz="2800" smtClean="0"/>
              <a:t>LT</a:t>
            </a:r>
            <a:r>
              <a:rPr lang="ru-RU" sz="2800" smtClean="0"/>
              <a:t>С4 в назофарингеальном секрете при вирусной инфекции у детей младшей возрастной группы с вовлечением нижних дыхательных путей, по сравнению с пациентами, у которых отмечались лишь симптомы со стороны верхних отделов дыхательных путей. 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Эти изменения, которые обнаруживаются до 4 недель после дебюта респираторного заболевания, индуцированного вирусной инфекцией, указывают на необходимость длительного лечения. 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843213" y="6165850"/>
            <a:ext cx="5976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Ducharme FM. Cochrane Database 9/st Rev. 2004</a:t>
            </a:r>
            <a:r>
              <a:rPr lang="ru-RU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6"/>
          <p:cNvSpPr>
            <a:spLocks noChangeArrowheads="1"/>
          </p:cNvSpPr>
          <p:nvPr/>
        </p:nvSpPr>
        <p:spPr bwMode="auto">
          <a:xfrm>
            <a:off x="1258888" y="358775"/>
            <a:ext cx="7508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Антагонисты лейкотриеновых рецепторов (АЛР)</a:t>
            </a:r>
          </a:p>
        </p:txBody>
      </p:sp>
      <p:sp>
        <p:nvSpPr>
          <p:cNvPr id="95235" name="Rectangle 8"/>
          <p:cNvSpPr>
            <a:spLocks noChangeArrowheads="1"/>
          </p:cNvSpPr>
          <p:nvPr/>
        </p:nvSpPr>
        <p:spPr bwMode="auto">
          <a:xfrm>
            <a:off x="684213" y="1557338"/>
            <a:ext cx="845978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Альтернативная </a:t>
            </a:r>
            <a:r>
              <a:rPr lang="ru-RU" altLang="ru-RU" sz="2800" b="1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монотерапии</a:t>
            </a: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у детей с </a:t>
            </a:r>
            <a:r>
              <a:rPr lang="ru-RU" altLang="ru-RU" sz="2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легкой БА</a:t>
            </a:r>
            <a:r>
              <a:rPr lang="ru-RU" alt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alt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</a:t>
            </a:r>
            <a:r>
              <a:rPr lang="ru-RU" alt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2-х лет</a:t>
            </a: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ru-RU" alt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пациентам с БА и сопутствующим аллергическим ринитом.</a:t>
            </a: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С </a:t>
            </a:r>
            <a:r>
              <a:rPr lang="ru-RU" altLang="ru-RU" sz="28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вирусиндуцированной</a:t>
            </a: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БА</a:t>
            </a: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БФН </a:t>
            </a: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У детей со среднетяжелой и тяжелой БА </a:t>
            </a:r>
            <a:r>
              <a:rPr lang="ru-RU" altLang="ru-RU" sz="28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антилейкотриеновые</a:t>
            </a: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препараты назначают </a:t>
            </a:r>
            <a:r>
              <a:rPr lang="ru-RU" altLang="ru-RU" sz="2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дополнительно</a:t>
            </a:r>
            <a:r>
              <a:rPr lang="ru-RU" alt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при недостаточном контроле ИГКС.</a:t>
            </a:r>
          </a:p>
        </p:txBody>
      </p:sp>
    </p:spTree>
    <p:extLst>
      <p:ext uri="{BB962C8B-B14F-4D97-AF65-F5344CB8AC3E}">
        <p14:creationId xmlns:p14="http://schemas.microsoft.com/office/powerpoint/2010/main" val="37578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/>
          <p:cNvSpPr txBox="1">
            <a:spLocks noChangeArrowheads="1"/>
          </p:cNvSpPr>
          <p:nvPr/>
        </p:nvSpPr>
        <p:spPr bwMode="auto">
          <a:xfrm flipH="1">
            <a:off x="6794500" y="2278095"/>
            <a:ext cx="23510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</a:rPr>
              <a:t>Подавляют образование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</a:rPr>
              <a:t>медиаторов воспаления </a:t>
            </a:r>
            <a:endParaRPr lang="en-GB" altLang="ru-RU" sz="1600" b="1" dirty="0">
              <a:solidFill>
                <a:prstClr val="black"/>
              </a:solidFill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 flipH="1">
            <a:off x="350839" y="2260635"/>
            <a:ext cx="2768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</a:rPr>
              <a:t>Блокируют действие (рецепторы!)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solidFill>
                  <a:prstClr val="black"/>
                </a:solidFill>
              </a:rPr>
              <a:t>цистеиновых</a:t>
            </a:r>
            <a:r>
              <a:rPr lang="ru-RU" altLang="ru-RU" sz="1600" b="1" dirty="0">
                <a:solidFill>
                  <a:prstClr val="black"/>
                </a:solidFill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</a:rPr>
              <a:t>лейкотриенов</a:t>
            </a:r>
            <a:r>
              <a:rPr lang="ru-RU" altLang="ru-RU" sz="1600" b="1" dirty="0">
                <a:solidFill>
                  <a:prstClr val="black"/>
                </a:solidFill>
              </a:rPr>
              <a:t> </a:t>
            </a:r>
            <a:endParaRPr lang="en-GB" altLang="ru-RU" sz="1600" b="1" dirty="0">
              <a:solidFill>
                <a:prstClr val="black"/>
              </a:solidFill>
            </a:endParaRPr>
          </a:p>
        </p:txBody>
      </p:sp>
      <p:sp>
        <p:nvSpPr>
          <p:cNvPr id="96260" name="AutoShape 5"/>
          <p:cNvSpPr>
            <a:spLocks noChangeArrowheads="1"/>
          </p:cNvSpPr>
          <p:nvPr/>
        </p:nvSpPr>
        <p:spPr bwMode="auto">
          <a:xfrm flipH="1">
            <a:off x="5908675" y="2359461"/>
            <a:ext cx="714375" cy="276999"/>
          </a:xfrm>
          <a:prstGeom prst="curvedLeftArrow">
            <a:avLst>
              <a:gd name="adj1" fmla="val 20000"/>
              <a:gd name="adj2" fmla="val 40000"/>
              <a:gd name="adj3" fmla="val 34272"/>
            </a:avLst>
          </a:prstGeom>
          <a:gradFill rotWithShape="0">
            <a:gsLst>
              <a:gs pos="0">
                <a:srgbClr val="FFFFFF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5302" name="Rectangle 6"/>
          <p:cNvSpPr>
            <a:spLocks noChangeArrowheads="1"/>
          </p:cNvSpPr>
          <p:nvPr/>
        </p:nvSpPr>
        <p:spPr bwMode="auto">
          <a:xfrm flipH="1">
            <a:off x="6027757" y="1226512"/>
            <a:ext cx="3068637" cy="935037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glow rad="127000">
              <a:schemeClr val="accent1">
                <a:alpha val="40000"/>
              </a:schemeClr>
            </a:glow>
          </a:effectLst>
          <a:extLst/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Ингаляционные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глюкокортикостероиды </a:t>
            </a:r>
            <a:b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</a:br>
            <a: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(ИГКС)</a:t>
            </a:r>
            <a:endParaRPr lang="en-GB" b="1" dirty="0">
              <a:solidFill>
                <a:prstClr val="white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6264" name="AutoShape 7"/>
          <p:cNvSpPr>
            <a:spLocks noChangeArrowheads="1"/>
          </p:cNvSpPr>
          <p:nvPr/>
        </p:nvSpPr>
        <p:spPr bwMode="auto">
          <a:xfrm>
            <a:off x="2895643" y="2359461"/>
            <a:ext cx="739775" cy="276999"/>
          </a:xfrm>
          <a:prstGeom prst="curvedLeftArrow">
            <a:avLst>
              <a:gd name="adj1" fmla="val 20000"/>
              <a:gd name="adj2" fmla="val 40000"/>
              <a:gd name="adj3" fmla="val 48390"/>
            </a:avLst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5304" name="Rectangle 8"/>
          <p:cNvSpPr>
            <a:spLocks noChangeArrowheads="1"/>
          </p:cNvSpPr>
          <p:nvPr/>
        </p:nvSpPr>
        <p:spPr bwMode="auto">
          <a:xfrm flipH="1">
            <a:off x="223838" y="1179512"/>
            <a:ext cx="3290887" cy="9588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27000">
              <a:schemeClr val="accent1">
                <a:alpha val="40000"/>
              </a:schemeClr>
            </a:glow>
          </a:effec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Антагонисты </a:t>
            </a:r>
            <a:b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</a:br>
            <a: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лейкотриеновых </a:t>
            </a:r>
            <a:b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</a:br>
            <a:r>
              <a:rPr lang="ru-RU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рецепторов (АЛТР)</a:t>
            </a:r>
            <a:endParaRPr lang="en-GB" b="1" dirty="0">
              <a:solidFill>
                <a:prstClr val="white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6268" name="Text Box 9"/>
          <p:cNvSpPr txBox="1">
            <a:spLocks noChangeArrowheads="1"/>
          </p:cNvSpPr>
          <p:nvPr/>
        </p:nvSpPr>
        <p:spPr bwMode="auto">
          <a:xfrm>
            <a:off x="157163" y="4114854"/>
            <a:ext cx="8823325" cy="1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</a:pPr>
            <a:r>
              <a:rPr lang="ru-RU" altLang="ru-RU" sz="2000" b="1" dirty="0">
                <a:solidFill>
                  <a:prstClr val="black"/>
                </a:solidFill>
              </a:rPr>
              <a:t>КОМПЛЕМЕНТАРНЫЙ (взаимодополняющий) эффект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33E"/>
              </a:buClr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prstClr val="black"/>
                </a:solidFill>
              </a:rPr>
              <a:t>ГКС не полностью блокируют образование </a:t>
            </a:r>
            <a:r>
              <a:rPr lang="ru-RU" altLang="ru-RU" b="1" dirty="0" err="1">
                <a:solidFill>
                  <a:prstClr val="black"/>
                </a:solidFill>
              </a:rPr>
              <a:t>цистеиниловы</a:t>
            </a:r>
            <a:r>
              <a:rPr lang="en-US" altLang="ru-RU" b="1" dirty="0">
                <a:solidFill>
                  <a:prstClr val="black"/>
                </a:solidFill>
              </a:rPr>
              <a:t>x</a:t>
            </a:r>
            <a:r>
              <a:rPr lang="ru-RU" altLang="ru-RU" b="1" dirty="0">
                <a:solidFill>
                  <a:prstClr val="black"/>
                </a:solidFill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</a:rPr>
              <a:t>лейкотриенов</a:t>
            </a:r>
            <a:r>
              <a:rPr lang="ru-RU" altLang="ru-RU" b="1" dirty="0">
                <a:solidFill>
                  <a:prstClr val="black"/>
                </a:solidFill>
              </a:rPr>
              <a:t> в дыхательных путях больных астмой и не блокируют эффекты на уровне рецепторов</a:t>
            </a:r>
            <a:endParaRPr lang="en-GB" altLang="ru-RU" b="1" dirty="0">
              <a:solidFill>
                <a:prstClr val="black"/>
              </a:solidFill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33E"/>
              </a:buClr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prstClr val="black"/>
                </a:solidFill>
              </a:rPr>
              <a:t>АЛТР (</a:t>
            </a:r>
            <a:r>
              <a:rPr lang="ru-RU" altLang="ru-RU" b="1" dirty="0" err="1">
                <a:solidFill>
                  <a:prstClr val="black"/>
                </a:solidFill>
              </a:rPr>
              <a:t>Монтелукаст</a:t>
            </a:r>
            <a:r>
              <a:rPr lang="ru-RU" altLang="ru-RU" b="1" dirty="0">
                <a:solidFill>
                  <a:prstClr val="black"/>
                </a:solidFill>
              </a:rPr>
              <a:t>) блокирует механизм астматического воспаления, связанный с действием </a:t>
            </a:r>
            <a:r>
              <a:rPr lang="ru-RU" altLang="ru-RU" b="1" dirty="0" err="1">
                <a:solidFill>
                  <a:prstClr val="black"/>
                </a:solidFill>
              </a:rPr>
              <a:t>цистеиниловых</a:t>
            </a:r>
            <a:r>
              <a:rPr lang="ru-RU" altLang="ru-RU" b="1" dirty="0">
                <a:solidFill>
                  <a:prstClr val="black"/>
                </a:solidFill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</a:rPr>
              <a:t>лейкотриенов</a:t>
            </a:r>
            <a:endParaRPr lang="ru-RU" altLang="ru-RU" b="1" dirty="0">
              <a:solidFill>
                <a:prstClr val="black"/>
              </a:solidFill>
            </a:endParaRPr>
          </a:p>
        </p:txBody>
      </p:sp>
      <p:sp>
        <p:nvSpPr>
          <p:cNvPr id="96269" name="Text Box 10"/>
          <p:cNvSpPr txBox="1">
            <a:spLocks noChangeArrowheads="1"/>
          </p:cNvSpPr>
          <p:nvPr/>
        </p:nvSpPr>
        <p:spPr bwMode="auto">
          <a:xfrm>
            <a:off x="247650" y="6218264"/>
            <a:ext cx="842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err="1">
                <a:solidFill>
                  <a:prstClr val="black"/>
                </a:solidFill>
              </a:rPr>
              <a:t>Diamant</a:t>
            </a:r>
            <a:r>
              <a:rPr lang="en-US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 err="1">
                <a:solidFill>
                  <a:prstClr val="black"/>
                </a:solidFill>
              </a:rPr>
              <a:t>Clin</a:t>
            </a:r>
            <a:r>
              <a:rPr lang="en-US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 err="1">
                <a:solidFill>
                  <a:prstClr val="black"/>
                </a:solidFill>
              </a:rPr>
              <a:t>Exp</a:t>
            </a:r>
            <a:r>
              <a:rPr lang="en-US" altLang="ru-RU" sz="1000" b="1" dirty="0">
                <a:solidFill>
                  <a:prstClr val="black"/>
                </a:solidFill>
              </a:rPr>
              <a:t> All 1999;29:1449-1453;</a:t>
            </a:r>
            <a:r>
              <a:rPr lang="ru-RU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>
                <a:solidFill>
                  <a:prstClr val="black"/>
                </a:solidFill>
              </a:rPr>
              <a:t>Barnes Am J </a:t>
            </a:r>
            <a:r>
              <a:rPr lang="en-US" altLang="ru-RU" sz="1000" b="1" dirty="0" err="1">
                <a:solidFill>
                  <a:prstClr val="black"/>
                </a:solidFill>
              </a:rPr>
              <a:t>resp</a:t>
            </a:r>
            <a:r>
              <a:rPr lang="en-US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 err="1">
                <a:solidFill>
                  <a:prstClr val="black"/>
                </a:solidFill>
              </a:rPr>
              <a:t>Crit</a:t>
            </a:r>
            <a:r>
              <a:rPr lang="en-US" altLang="ru-RU" sz="1000" b="1" dirty="0">
                <a:solidFill>
                  <a:prstClr val="black"/>
                </a:solidFill>
              </a:rPr>
              <a:t> Care Med 1996;154:S21-S27; </a:t>
            </a:r>
            <a:r>
              <a:rPr lang="ru-RU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>
                <a:solidFill>
                  <a:prstClr val="black"/>
                </a:solidFill>
              </a:rPr>
              <a:t>Holgate J Allergy </a:t>
            </a:r>
            <a:r>
              <a:rPr lang="en-US" altLang="ru-RU" sz="1000" b="1" dirty="0" err="1">
                <a:solidFill>
                  <a:prstClr val="black"/>
                </a:solidFill>
              </a:rPr>
              <a:t>Clin</a:t>
            </a:r>
            <a:r>
              <a:rPr lang="en-US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 err="1">
                <a:solidFill>
                  <a:prstClr val="black"/>
                </a:solidFill>
              </a:rPr>
              <a:t>Immun</a:t>
            </a:r>
            <a:r>
              <a:rPr lang="ru-RU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>
                <a:solidFill>
                  <a:prstClr val="black"/>
                </a:solidFill>
              </a:rPr>
              <a:t>1996;98:1-13; </a:t>
            </a:r>
            <a:r>
              <a:rPr lang="en-US" altLang="ru-RU" sz="1000" b="1" dirty="0" err="1">
                <a:solidFill>
                  <a:prstClr val="black"/>
                </a:solidFill>
              </a:rPr>
              <a:t>Claesson</a:t>
            </a:r>
            <a:r>
              <a:rPr lang="en-US" altLang="ru-RU" sz="1000" b="1" dirty="0">
                <a:solidFill>
                  <a:prstClr val="black"/>
                </a:solidFill>
              </a:rPr>
              <a:t> J Intern Med 1999;245:205-227; </a:t>
            </a:r>
            <a:r>
              <a:rPr lang="ru-RU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>
                <a:solidFill>
                  <a:prstClr val="black"/>
                </a:solidFill>
              </a:rPr>
              <a:t>Price Thorax 2003)58:211-216;</a:t>
            </a:r>
            <a:r>
              <a:rPr lang="ru-RU" altLang="ru-RU" sz="1000" b="1" dirty="0">
                <a:solidFill>
                  <a:prstClr val="black"/>
                </a:solidFill>
              </a:rPr>
              <a:t>  </a:t>
            </a:r>
            <a:r>
              <a:rPr lang="en-US" altLang="ru-RU" sz="1000" b="1" dirty="0" err="1">
                <a:solidFill>
                  <a:prstClr val="black"/>
                </a:solidFill>
              </a:rPr>
              <a:t>Dworski</a:t>
            </a:r>
            <a:r>
              <a:rPr lang="en-US" altLang="ru-RU" sz="1000" b="1" dirty="0">
                <a:solidFill>
                  <a:prstClr val="black"/>
                </a:solidFill>
              </a:rPr>
              <a:t> Am J </a:t>
            </a:r>
            <a:r>
              <a:rPr lang="en-US" altLang="ru-RU" sz="1000" b="1" dirty="0" err="1">
                <a:solidFill>
                  <a:prstClr val="black"/>
                </a:solidFill>
              </a:rPr>
              <a:t>Resp</a:t>
            </a:r>
            <a:r>
              <a:rPr lang="en-US" altLang="ru-RU" sz="1000" b="1" dirty="0">
                <a:solidFill>
                  <a:prstClr val="black"/>
                </a:solidFill>
              </a:rPr>
              <a:t> </a:t>
            </a:r>
            <a:r>
              <a:rPr lang="en-US" altLang="ru-RU" sz="1000" b="1" dirty="0" err="1">
                <a:solidFill>
                  <a:prstClr val="black"/>
                </a:solidFill>
              </a:rPr>
              <a:t>Crit</a:t>
            </a:r>
            <a:r>
              <a:rPr lang="en-US" altLang="ru-RU" sz="1000" b="1" dirty="0">
                <a:solidFill>
                  <a:prstClr val="black"/>
                </a:solidFill>
              </a:rPr>
              <a:t> Care Med 1994)149:953-959</a:t>
            </a:r>
            <a:endParaRPr lang="ru-RU" altLang="ru-RU" sz="1000" b="1" dirty="0">
              <a:solidFill>
                <a:prstClr val="black"/>
              </a:solidFill>
            </a:endParaRPr>
          </a:p>
        </p:txBody>
      </p:sp>
      <p:sp>
        <p:nvSpPr>
          <p:cNvPr id="96270" name="Text Box 12"/>
          <p:cNvSpPr txBox="1">
            <a:spLocks noChangeArrowheads="1"/>
          </p:cNvSpPr>
          <p:nvPr/>
        </p:nvSpPr>
        <p:spPr bwMode="auto">
          <a:xfrm>
            <a:off x="157163" y="152400"/>
            <a:ext cx="8601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prstClr val="black"/>
                </a:solidFill>
                <a:latin typeface="Arial Narrow" panose="020B0606020202030204" pitchFamily="34" charset="0"/>
              </a:rPr>
              <a:t>        Гетерогенная астма: два пути воспаления</a:t>
            </a:r>
          </a:p>
        </p:txBody>
      </p:sp>
      <p:grpSp>
        <p:nvGrpSpPr>
          <p:cNvPr id="96271" name="Group 1690"/>
          <p:cNvGrpSpPr>
            <a:grpSpLocks/>
          </p:cNvGrpSpPr>
          <p:nvPr/>
        </p:nvGrpSpPr>
        <p:grpSpPr bwMode="auto">
          <a:xfrm>
            <a:off x="3765554" y="2162251"/>
            <a:ext cx="1914525" cy="1781175"/>
            <a:chOff x="3047" y="1921"/>
            <a:chExt cx="830" cy="834"/>
          </a:xfrm>
        </p:grpSpPr>
        <p:sp>
          <p:nvSpPr>
            <p:cNvPr id="96272" name="Freeform 1691"/>
            <p:cNvSpPr>
              <a:spLocks/>
            </p:cNvSpPr>
            <p:nvPr/>
          </p:nvSpPr>
          <p:spPr bwMode="auto">
            <a:xfrm>
              <a:off x="3047" y="1921"/>
              <a:ext cx="830" cy="834"/>
            </a:xfrm>
            <a:custGeom>
              <a:avLst/>
              <a:gdLst>
                <a:gd name="T0" fmla="*/ 8 w 883"/>
                <a:gd name="T1" fmla="*/ 5 h 918"/>
                <a:gd name="T2" fmla="*/ 8 w 883"/>
                <a:gd name="T3" fmla="*/ 5 h 918"/>
                <a:gd name="T4" fmla="*/ 8 w 883"/>
                <a:gd name="T5" fmla="*/ 5 h 918"/>
                <a:gd name="T6" fmla="*/ 8 w 883"/>
                <a:gd name="T7" fmla="*/ 5 h 918"/>
                <a:gd name="T8" fmla="*/ 8 w 883"/>
                <a:gd name="T9" fmla="*/ 5 h 918"/>
                <a:gd name="T10" fmla="*/ 8 w 883"/>
                <a:gd name="T11" fmla="*/ 5 h 918"/>
                <a:gd name="T12" fmla="*/ 8 w 883"/>
                <a:gd name="T13" fmla="*/ 5 h 918"/>
                <a:gd name="T14" fmla="*/ 8 w 883"/>
                <a:gd name="T15" fmla="*/ 5 h 918"/>
                <a:gd name="T16" fmla="*/ 8 w 883"/>
                <a:gd name="T17" fmla="*/ 5 h 918"/>
                <a:gd name="T18" fmla="*/ 8 w 883"/>
                <a:gd name="T19" fmla="*/ 5 h 918"/>
                <a:gd name="T20" fmla="*/ 8 w 883"/>
                <a:gd name="T21" fmla="*/ 5 h 918"/>
                <a:gd name="T22" fmla="*/ 8 w 883"/>
                <a:gd name="T23" fmla="*/ 5 h 918"/>
                <a:gd name="T24" fmla="*/ 8 w 883"/>
                <a:gd name="T25" fmla="*/ 5 h 918"/>
                <a:gd name="T26" fmla="*/ 8 w 883"/>
                <a:gd name="T27" fmla="*/ 5 h 918"/>
                <a:gd name="T28" fmla="*/ 8 w 883"/>
                <a:gd name="T29" fmla="*/ 5 h 918"/>
                <a:gd name="T30" fmla="*/ 8 w 883"/>
                <a:gd name="T31" fmla="*/ 5 h 918"/>
                <a:gd name="T32" fmla="*/ 8 w 883"/>
                <a:gd name="T33" fmla="*/ 5 h 918"/>
                <a:gd name="T34" fmla="*/ 8 w 883"/>
                <a:gd name="T35" fmla="*/ 5 h 918"/>
                <a:gd name="T36" fmla="*/ 8 w 883"/>
                <a:gd name="T37" fmla="*/ 5 h 918"/>
                <a:gd name="T38" fmla="*/ 8 w 883"/>
                <a:gd name="T39" fmla="*/ 5 h 918"/>
                <a:gd name="T40" fmla="*/ 8 w 883"/>
                <a:gd name="T41" fmla="*/ 5 h 918"/>
                <a:gd name="T42" fmla="*/ 8 w 883"/>
                <a:gd name="T43" fmla="*/ 5 h 918"/>
                <a:gd name="T44" fmla="*/ 8 w 883"/>
                <a:gd name="T45" fmla="*/ 5 h 918"/>
                <a:gd name="T46" fmla="*/ 8 w 883"/>
                <a:gd name="T47" fmla="*/ 5 h 918"/>
                <a:gd name="T48" fmla="*/ 8 w 883"/>
                <a:gd name="T49" fmla="*/ 5 h 918"/>
                <a:gd name="T50" fmla="*/ 8 w 883"/>
                <a:gd name="T51" fmla="*/ 5 h 918"/>
                <a:gd name="T52" fmla="*/ 8 w 883"/>
                <a:gd name="T53" fmla="*/ 5 h 918"/>
                <a:gd name="T54" fmla="*/ 8 w 883"/>
                <a:gd name="T55" fmla="*/ 5 h 918"/>
                <a:gd name="T56" fmla="*/ 8 w 883"/>
                <a:gd name="T57" fmla="*/ 5 h 918"/>
                <a:gd name="T58" fmla="*/ 8 w 883"/>
                <a:gd name="T59" fmla="*/ 5 h 918"/>
                <a:gd name="T60" fmla="*/ 8 w 883"/>
                <a:gd name="T61" fmla="*/ 5 h 918"/>
                <a:gd name="T62" fmla="*/ 8 w 883"/>
                <a:gd name="T63" fmla="*/ 5 h 918"/>
                <a:gd name="T64" fmla="*/ 8 w 883"/>
                <a:gd name="T65" fmla="*/ 5 h 918"/>
                <a:gd name="T66" fmla="*/ 8 w 883"/>
                <a:gd name="T67" fmla="*/ 5 h 918"/>
                <a:gd name="T68" fmla="*/ 7 w 883"/>
                <a:gd name="T69" fmla="*/ 5 h 918"/>
                <a:gd name="T70" fmla="*/ 0 w 883"/>
                <a:gd name="T71" fmla="*/ 5 h 918"/>
                <a:gd name="T72" fmla="*/ 0 w 883"/>
                <a:gd name="T73" fmla="*/ 5 h 918"/>
                <a:gd name="T74" fmla="*/ 8 w 883"/>
                <a:gd name="T75" fmla="*/ 5 h 918"/>
                <a:gd name="T76" fmla="*/ 8 w 883"/>
                <a:gd name="T77" fmla="*/ 5 h 918"/>
                <a:gd name="T78" fmla="*/ 8 w 883"/>
                <a:gd name="T79" fmla="*/ 5 h 918"/>
                <a:gd name="T80" fmla="*/ 8 w 883"/>
                <a:gd name="T81" fmla="*/ 5 h 918"/>
                <a:gd name="T82" fmla="*/ 8 w 883"/>
                <a:gd name="T83" fmla="*/ 5 h 918"/>
                <a:gd name="T84" fmla="*/ 8 w 883"/>
                <a:gd name="T85" fmla="*/ 5 h 918"/>
                <a:gd name="T86" fmla="*/ 8 w 883"/>
                <a:gd name="T87" fmla="*/ 5 h 918"/>
                <a:gd name="T88" fmla="*/ 8 w 883"/>
                <a:gd name="T89" fmla="*/ 5 h 918"/>
                <a:gd name="T90" fmla="*/ 8 w 883"/>
                <a:gd name="T91" fmla="*/ 5 h 918"/>
                <a:gd name="T92" fmla="*/ 8 w 883"/>
                <a:gd name="T93" fmla="*/ 5 h 918"/>
                <a:gd name="T94" fmla="*/ 8 w 883"/>
                <a:gd name="T95" fmla="*/ 5 h 918"/>
                <a:gd name="T96" fmla="*/ 8 w 883"/>
                <a:gd name="T97" fmla="*/ 5 h 918"/>
                <a:gd name="T98" fmla="*/ 8 w 883"/>
                <a:gd name="T99" fmla="*/ 5 h 918"/>
                <a:gd name="T100" fmla="*/ 8 w 883"/>
                <a:gd name="T101" fmla="*/ 5 h 918"/>
                <a:gd name="T102" fmla="*/ 8 w 883"/>
                <a:gd name="T103" fmla="*/ 0 h 918"/>
                <a:gd name="T104" fmla="*/ 8 w 883"/>
                <a:gd name="T105" fmla="*/ 0 h 918"/>
                <a:gd name="T106" fmla="*/ 8 w 883"/>
                <a:gd name="T107" fmla="*/ 5 h 918"/>
                <a:gd name="T108" fmla="*/ 8 w 883"/>
                <a:gd name="T109" fmla="*/ 5 h 918"/>
                <a:gd name="T110" fmla="*/ 8 w 883"/>
                <a:gd name="T111" fmla="*/ 5 h 9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3"/>
                <a:gd name="T169" fmla="*/ 0 h 918"/>
                <a:gd name="T170" fmla="*/ 883 w 883"/>
                <a:gd name="T171" fmla="*/ 918 h 9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3" h="918">
                  <a:moveTo>
                    <a:pt x="596" y="7"/>
                  </a:moveTo>
                  <a:lnTo>
                    <a:pt x="596" y="7"/>
                  </a:lnTo>
                  <a:lnTo>
                    <a:pt x="617" y="11"/>
                  </a:lnTo>
                  <a:lnTo>
                    <a:pt x="631" y="18"/>
                  </a:lnTo>
                  <a:lnTo>
                    <a:pt x="641" y="28"/>
                  </a:lnTo>
                  <a:lnTo>
                    <a:pt x="648" y="46"/>
                  </a:lnTo>
                  <a:lnTo>
                    <a:pt x="659" y="60"/>
                  </a:lnTo>
                  <a:lnTo>
                    <a:pt x="673" y="70"/>
                  </a:lnTo>
                  <a:lnTo>
                    <a:pt x="701" y="91"/>
                  </a:lnTo>
                  <a:lnTo>
                    <a:pt x="729" y="112"/>
                  </a:lnTo>
                  <a:lnTo>
                    <a:pt x="746" y="126"/>
                  </a:lnTo>
                  <a:lnTo>
                    <a:pt x="760" y="144"/>
                  </a:lnTo>
                  <a:lnTo>
                    <a:pt x="771" y="158"/>
                  </a:lnTo>
                  <a:lnTo>
                    <a:pt x="781" y="172"/>
                  </a:lnTo>
                  <a:lnTo>
                    <a:pt x="795" y="186"/>
                  </a:lnTo>
                  <a:lnTo>
                    <a:pt x="802" y="200"/>
                  </a:lnTo>
                  <a:lnTo>
                    <a:pt x="827" y="249"/>
                  </a:lnTo>
                  <a:lnTo>
                    <a:pt x="848" y="298"/>
                  </a:lnTo>
                  <a:lnTo>
                    <a:pt x="862" y="350"/>
                  </a:lnTo>
                  <a:lnTo>
                    <a:pt x="876" y="406"/>
                  </a:lnTo>
                  <a:lnTo>
                    <a:pt x="879" y="448"/>
                  </a:lnTo>
                  <a:lnTo>
                    <a:pt x="883" y="494"/>
                  </a:lnTo>
                  <a:lnTo>
                    <a:pt x="883" y="540"/>
                  </a:lnTo>
                  <a:lnTo>
                    <a:pt x="876" y="578"/>
                  </a:lnTo>
                  <a:lnTo>
                    <a:pt x="862" y="648"/>
                  </a:lnTo>
                  <a:lnTo>
                    <a:pt x="848" y="680"/>
                  </a:lnTo>
                  <a:lnTo>
                    <a:pt x="841" y="697"/>
                  </a:lnTo>
                  <a:lnTo>
                    <a:pt x="834" y="711"/>
                  </a:lnTo>
                  <a:lnTo>
                    <a:pt x="806" y="743"/>
                  </a:lnTo>
                  <a:lnTo>
                    <a:pt x="778" y="771"/>
                  </a:lnTo>
                  <a:lnTo>
                    <a:pt x="743" y="799"/>
                  </a:lnTo>
                  <a:lnTo>
                    <a:pt x="711" y="823"/>
                  </a:lnTo>
                  <a:lnTo>
                    <a:pt x="680" y="844"/>
                  </a:lnTo>
                  <a:lnTo>
                    <a:pt x="648" y="862"/>
                  </a:lnTo>
                  <a:lnTo>
                    <a:pt x="603" y="879"/>
                  </a:lnTo>
                  <a:lnTo>
                    <a:pt x="561" y="893"/>
                  </a:lnTo>
                  <a:lnTo>
                    <a:pt x="536" y="904"/>
                  </a:lnTo>
                  <a:lnTo>
                    <a:pt x="515" y="911"/>
                  </a:lnTo>
                  <a:lnTo>
                    <a:pt x="477" y="914"/>
                  </a:lnTo>
                  <a:lnTo>
                    <a:pt x="434" y="918"/>
                  </a:lnTo>
                  <a:lnTo>
                    <a:pt x="396" y="918"/>
                  </a:lnTo>
                  <a:lnTo>
                    <a:pt x="312" y="918"/>
                  </a:lnTo>
                  <a:lnTo>
                    <a:pt x="291" y="914"/>
                  </a:lnTo>
                  <a:lnTo>
                    <a:pt x="273" y="907"/>
                  </a:lnTo>
                  <a:lnTo>
                    <a:pt x="256" y="893"/>
                  </a:lnTo>
                  <a:lnTo>
                    <a:pt x="238" y="879"/>
                  </a:lnTo>
                  <a:lnTo>
                    <a:pt x="175" y="830"/>
                  </a:lnTo>
                  <a:lnTo>
                    <a:pt x="116" y="778"/>
                  </a:lnTo>
                  <a:lnTo>
                    <a:pt x="98" y="764"/>
                  </a:lnTo>
                  <a:lnTo>
                    <a:pt x="84" y="746"/>
                  </a:lnTo>
                  <a:lnTo>
                    <a:pt x="63" y="711"/>
                  </a:lnTo>
                  <a:lnTo>
                    <a:pt x="46" y="673"/>
                  </a:lnTo>
                  <a:lnTo>
                    <a:pt x="35" y="631"/>
                  </a:lnTo>
                  <a:lnTo>
                    <a:pt x="28" y="599"/>
                  </a:lnTo>
                  <a:lnTo>
                    <a:pt x="18" y="568"/>
                  </a:lnTo>
                  <a:lnTo>
                    <a:pt x="7" y="536"/>
                  </a:lnTo>
                  <a:lnTo>
                    <a:pt x="0" y="501"/>
                  </a:lnTo>
                  <a:lnTo>
                    <a:pt x="0" y="459"/>
                  </a:lnTo>
                  <a:lnTo>
                    <a:pt x="0" y="424"/>
                  </a:lnTo>
                  <a:lnTo>
                    <a:pt x="11" y="389"/>
                  </a:lnTo>
                  <a:lnTo>
                    <a:pt x="28" y="354"/>
                  </a:lnTo>
                  <a:lnTo>
                    <a:pt x="35" y="340"/>
                  </a:lnTo>
                  <a:lnTo>
                    <a:pt x="39" y="322"/>
                  </a:lnTo>
                  <a:lnTo>
                    <a:pt x="42" y="287"/>
                  </a:lnTo>
                  <a:lnTo>
                    <a:pt x="46" y="252"/>
                  </a:lnTo>
                  <a:lnTo>
                    <a:pt x="49" y="238"/>
                  </a:lnTo>
                  <a:lnTo>
                    <a:pt x="60" y="221"/>
                  </a:lnTo>
                  <a:lnTo>
                    <a:pt x="88" y="193"/>
                  </a:lnTo>
                  <a:lnTo>
                    <a:pt x="119" y="161"/>
                  </a:lnTo>
                  <a:lnTo>
                    <a:pt x="130" y="147"/>
                  </a:lnTo>
                  <a:lnTo>
                    <a:pt x="140" y="130"/>
                  </a:lnTo>
                  <a:lnTo>
                    <a:pt x="147" y="112"/>
                  </a:lnTo>
                  <a:lnTo>
                    <a:pt x="154" y="105"/>
                  </a:lnTo>
                  <a:lnTo>
                    <a:pt x="161" y="98"/>
                  </a:lnTo>
                  <a:lnTo>
                    <a:pt x="203" y="70"/>
                  </a:lnTo>
                  <a:lnTo>
                    <a:pt x="249" y="46"/>
                  </a:lnTo>
                  <a:lnTo>
                    <a:pt x="294" y="25"/>
                  </a:lnTo>
                  <a:lnTo>
                    <a:pt x="319" y="18"/>
                  </a:lnTo>
                  <a:lnTo>
                    <a:pt x="340" y="14"/>
                  </a:lnTo>
                  <a:lnTo>
                    <a:pt x="368" y="11"/>
                  </a:lnTo>
                  <a:lnTo>
                    <a:pt x="396" y="7"/>
                  </a:lnTo>
                  <a:lnTo>
                    <a:pt x="420" y="0"/>
                  </a:lnTo>
                  <a:lnTo>
                    <a:pt x="434" y="0"/>
                  </a:lnTo>
                  <a:lnTo>
                    <a:pt x="445" y="0"/>
                  </a:lnTo>
                  <a:lnTo>
                    <a:pt x="470" y="7"/>
                  </a:lnTo>
                  <a:lnTo>
                    <a:pt x="480" y="11"/>
                  </a:lnTo>
                  <a:lnTo>
                    <a:pt x="494" y="11"/>
                  </a:lnTo>
                  <a:lnTo>
                    <a:pt x="540" y="11"/>
                  </a:lnTo>
                  <a:lnTo>
                    <a:pt x="596" y="7"/>
                  </a:lnTo>
                  <a:close/>
                </a:path>
              </a:pathLst>
            </a:custGeom>
            <a:gradFill rotWithShape="1">
              <a:gsLst>
                <a:gs pos="0">
                  <a:srgbClr val="731D43"/>
                </a:gs>
                <a:gs pos="50000">
                  <a:srgbClr val="F83F91"/>
                </a:gs>
                <a:gs pos="100000">
                  <a:srgbClr val="731D43"/>
                </a:gs>
              </a:gsLst>
              <a:lin ang="18900000" scaled="1"/>
            </a:gradFill>
            <a:ln w="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73" name="Freeform 1692"/>
            <p:cNvSpPr>
              <a:spLocks/>
            </p:cNvSpPr>
            <p:nvPr/>
          </p:nvSpPr>
          <p:spPr bwMode="auto">
            <a:xfrm>
              <a:off x="3136" y="2016"/>
              <a:ext cx="642" cy="653"/>
            </a:xfrm>
            <a:custGeom>
              <a:avLst/>
              <a:gdLst>
                <a:gd name="T0" fmla="*/ 8 w 683"/>
                <a:gd name="T1" fmla="*/ 5 h 718"/>
                <a:gd name="T2" fmla="*/ 8 w 683"/>
                <a:gd name="T3" fmla="*/ 5 h 718"/>
                <a:gd name="T4" fmla="*/ 8 w 683"/>
                <a:gd name="T5" fmla="*/ 5 h 718"/>
                <a:gd name="T6" fmla="*/ 8 w 683"/>
                <a:gd name="T7" fmla="*/ 5 h 718"/>
                <a:gd name="T8" fmla="*/ 8 w 683"/>
                <a:gd name="T9" fmla="*/ 5 h 718"/>
                <a:gd name="T10" fmla="*/ 8 w 683"/>
                <a:gd name="T11" fmla="*/ 5 h 718"/>
                <a:gd name="T12" fmla="*/ 8 w 683"/>
                <a:gd name="T13" fmla="*/ 5 h 718"/>
                <a:gd name="T14" fmla="*/ 8 w 683"/>
                <a:gd name="T15" fmla="*/ 5 h 718"/>
                <a:gd name="T16" fmla="*/ 8 w 683"/>
                <a:gd name="T17" fmla="*/ 5 h 718"/>
                <a:gd name="T18" fmla="*/ 8 w 683"/>
                <a:gd name="T19" fmla="*/ 5 h 718"/>
                <a:gd name="T20" fmla="*/ 8 w 683"/>
                <a:gd name="T21" fmla="*/ 5 h 718"/>
                <a:gd name="T22" fmla="*/ 8 w 683"/>
                <a:gd name="T23" fmla="*/ 5 h 718"/>
                <a:gd name="T24" fmla="*/ 8 w 683"/>
                <a:gd name="T25" fmla="*/ 5 h 718"/>
                <a:gd name="T26" fmla="*/ 8 w 683"/>
                <a:gd name="T27" fmla="*/ 5 h 718"/>
                <a:gd name="T28" fmla="*/ 8 w 683"/>
                <a:gd name="T29" fmla="*/ 5 h 718"/>
                <a:gd name="T30" fmla="*/ 8 w 683"/>
                <a:gd name="T31" fmla="*/ 5 h 718"/>
                <a:gd name="T32" fmla="*/ 8 w 683"/>
                <a:gd name="T33" fmla="*/ 5 h 718"/>
                <a:gd name="T34" fmla="*/ 8 w 683"/>
                <a:gd name="T35" fmla="*/ 5 h 718"/>
                <a:gd name="T36" fmla="*/ 8 w 683"/>
                <a:gd name="T37" fmla="*/ 5 h 718"/>
                <a:gd name="T38" fmla="*/ 8 w 683"/>
                <a:gd name="T39" fmla="*/ 5 h 718"/>
                <a:gd name="T40" fmla="*/ 8 w 683"/>
                <a:gd name="T41" fmla="*/ 5 h 718"/>
                <a:gd name="T42" fmla="*/ 8 w 683"/>
                <a:gd name="T43" fmla="*/ 5 h 718"/>
                <a:gd name="T44" fmla="*/ 8 w 683"/>
                <a:gd name="T45" fmla="*/ 5 h 718"/>
                <a:gd name="T46" fmla="*/ 8 w 683"/>
                <a:gd name="T47" fmla="*/ 5 h 718"/>
                <a:gd name="T48" fmla="*/ 8 w 683"/>
                <a:gd name="T49" fmla="*/ 5 h 718"/>
                <a:gd name="T50" fmla="*/ 8 w 683"/>
                <a:gd name="T51" fmla="*/ 5 h 718"/>
                <a:gd name="T52" fmla="*/ 8 w 683"/>
                <a:gd name="T53" fmla="*/ 5 h 718"/>
                <a:gd name="T54" fmla="*/ 8 w 683"/>
                <a:gd name="T55" fmla="*/ 5 h 718"/>
                <a:gd name="T56" fmla="*/ 8 w 683"/>
                <a:gd name="T57" fmla="*/ 5 h 718"/>
                <a:gd name="T58" fmla="*/ 8 w 683"/>
                <a:gd name="T59" fmla="*/ 5 h 718"/>
                <a:gd name="T60" fmla="*/ 7 w 683"/>
                <a:gd name="T61" fmla="*/ 5 h 718"/>
                <a:gd name="T62" fmla="*/ 3 w 683"/>
                <a:gd name="T63" fmla="*/ 5 h 718"/>
                <a:gd name="T64" fmla="*/ 3 w 683"/>
                <a:gd name="T65" fmla="*/ 5 h 718"/>
                <a:gd name="T66" fmla="*/ 8 w 683"/>
                <a:gd name="T67" fmla="*/ 5 h 718"/>
                <a:gd name="T68" fmla="*/ 8 w 683"/>
                <a:gd name="T69" fmla="*/ 5 h 718"/>
                <a:gd name="T70" fmla="*/ 8 w 683"/>
                <a:gd name="T71" fmla="*/ 5 h 718"/>
                <a:gd name="T72" fmla="*/ 8 w 683"/>
                <a:gd name="T73" fmla="*/ 5 h 718"/>
                <a:gd name="T74" fmla="*/ 8 w 683"/>
                <a:gd name="T75" fmla="*/ 5 h 718"/>
                <a:gd name="T76" fmla="*/ 8 w 683"/>
                <a:gd name="T77" fmla="*/ 5 h 718"/>
                <a:gd name="T78" fmla="*/ 8 w 683"/>
                <a:gd name="T79" fmla="*/ 5 h 718"/>
                <a:gd name="T80" fmla="*/ 8 w 683"/>
                <a:gd name="T81" fmla="*/ 5 h 718"/>
                <a:gd name="T82" fmla="*/ 8 w 683"/>
                <a:gd name="T83" fmla="*/ 5 h 718"/>
                <a:gd name="T84" fmla="*/ 8 w 683"/>
                <a:gd name="T85" fmla="*/ 5 h 718"/>
                <a:gd name="T86" fmla="*/ 8 w 683"/>
                <a:gd name="T87" fmla="*/ 5 h 718"/>
                <a:gd name="T88" fmla="*/ 8 w 683"/>
                <a:gd name="T89" fmla="*/ 5 h 718"/>
                <a:gd name="T90" fmla="*/ 8 w 683"/>
                <a:gd name="T91" fmla="*/ 4 h 718"/>
                <a:gd name="T92" fmla="*/ 8 w 683"/>
                <a:gd name="T93" fmla="*/ 0 h 718"/>
                <a:gd name="T94" fmla="*/ 8 w 683"/>
                <a:gd name="T95" fmla="*/ 4 h 718"/>
                <a:gd name="T96" fmla="*/ 8 w 683"/>
                <a:gd name="T97" fmla="*/ 5 h 718"/>
                <a:gd name="T98" fmla="*/ 8 w 683"/>
                <a:gd name="T99" fmla="*/ 5 h 718"/>
                <a:gd name="T100" fmla="*/ 8 w 683"/>
                <a:gd name="T101" fmla="*/ 5 h 718"/>
                <a:gd name="T102" fmla="*/ 8 w 683"/>
                <a:gd name="T103" fmla="*/ 5 h 7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3"/>
                <a:gd name="T157" fmla="*/ 0 h 718"/>
                <a:gd name="T158" fmla="*/ 683 w 683"/>
                <a:gd name="T159" fmla="*/ 718 h 7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3" h="718">
                  <a:moveTo>
                    <a:pt x="462" y="25"/>
                  </a:moveTo>
                  <a:lnTo>
                    <a:pt x="462" y="25"/>
                  </a:lnTo>
                  <a:lnTo>
                    <a:pt x="483" y="28"/>
                  </a:lnTo>
                  <a:lnTo>
                    <a:pt x="501" y="32"/>
                  </a:lnTo>
                  <a:lnTo>
                    <a:pt x="515" y="35"/>
                  </a:lnTo>
                  <a:lnTo>
                    <a:pt x="525" y="42"/>
                  </a:lnTo>
                  <a:lnTo>
                    <a:pt x="546" y="56"/>
                  </a:lnTo>
                  <a:lnTo>
                    <a:pt x="560" y="67"/>
                  </a:lnTo>
                  <a:lnTo>
                    <a:pt x="578" y="81"/>
                  </a:lnTo>
                  <a:lnTo>
                    <a:pt x="599" y="102"/>
                  </a:lnTo>
                  <a:lnTo>
                    <a:pt x="620" y="123"/>
                  </a:lnTo>
                  <a:lnTo>
                    <a:pt x="627" y="133"/>
                  </a:lnTo>
                  <a:lnTo>
                    <a:pt x="634" y="144"/>
                  </a:lnTo>
                  <a:lnTo>
                    <a:pt x="651" y="186"/>
                  </a:lnTo>
                  <a:lnTo>
                    <a:pt x="662" y="224"/>
                  </a:lnTo>
                  <a:lnTo>
                    <a:pt x="676" y="308"/>
                  </a:lnTo>
                  <a:lnTo>
                    <a:pt x="679" y="340"/>
                  </a:lnTo>
                  <a:lnTo>
                    <a:pt x="683" y="375"/>
                  </a:lnTo>
                  <a:lnTo>
                    <a:pt x="679" y="442"/>
                  </a:lnTo>
                  <a:lnTo>
                    <a:pt x="676" y="470"/>
                  </a:lnTo>
                  <a:lnTo>
                    <a:pt x="672" y="501"/>
                  </a:lnTo>
                  <a:lnTo>
                    <a:pt x="665" y="529"/>
                  </a:lnTo>
                  <a:lnTo>
                    <a:pt x="658" y="543"/>
                  </a:lnTo>
                  <a:lnTo>
                    <a:pt x="651" y="554"/>
                  </a:lnTo>
                  <a:lnTo>
                    <a:pt x="630" y="578"/>
                  </a:lnTo>
                  <a:lnTo>
                    <a:pt x="609" y="596"/>
                  </a:lnTo>
                  <a:lnTo>
                    <a:pt x="564" y="631"/>
                  </a:lnTo>
                  <a:lnTo>
                    <a:pt x="532" y="652"/>
                  </a:lnTo>
                  <a:lnTo>
                    <a:pt x="497" y="666"/>
                  </a:lnTo>
                  <a:lnTo>
                    <a:pt x="466" y="683"/>
                  </a:lnTo>
                  <a:lnTo>
                    <a:pt x="434" y="697"/>
                  </a:lnTo>
                  <a:lnTo>
                    <a:pt x="399" y="711"/>
                  </a:lnTo>
                  <a:lnTo>
                    <a:pt x="368" y="718"/>
                  </a:lnTo>
                  <a:lnTo>
                    <a:pt x="339" y="718"/>
                  </a:lnTo>
                  <a:lnTo>
                    <a:pt x="308" y="718"/>
                  </a:lnTo>
                  <a:lnTo>
                    <a:pt x="241" y="718"/>
                  </a:lnTo>
                  <a:lnTo>
                    <a:pt x="224" y="718"/>
                  </a:lnTo>
                  <a:lnTo>
                    <a:pt x="210" y="711"/>
                  </a:lnTo>
                  <a:lnTo>
                    <a:pt x="182" y="690"/>
                  </a:lnTo>
                  <a:lnTo>
                    <a:pt x="133" y="648"/>
                  </a:lnTo>
                  <a:lnTo>
                    <a:pt x="84" y="610"/>
                  </a:lnTo>
                  <a:lnTo>
                    <a:pt x="70" y="596"/>
                  </a:lnTo>
                  <a:lnTo>
                    <a:pt x="59" y="585"/>
                  </a:lnTo>
                  <a:lnTo>
                    <a:pt x="42" y="557"/>
                  </a:lnTo>
                  <a:lnTo>
                    <a:pt x="31" y="526"/>
                  </a:lnTo>
                  <a:lnTo>
                    <a:pt x="21" y="494"/>
                  </a:lnTo>
                  <a:lnTo>
                    <a:pt x="10" y="442"/>
                  </a:lnTo>
                  <a:lnTo>
                    <a:pt x="7" y="417"/>
                  </a:lnTo>
                  <a:lnTo>
                    <a:pt x="3" y="393"/>
                  </a:lnTo>
                  <a:lnTo>
                    <a:pt x="0" y="329"/>
                  </a:lnTo>
                  <a:lnTo>
                    <a:pt x="3" y="301"/>
                  </a:lnTo>
                  <a:lnTo>
                    <a:pt x="7" y="284"/>
                  </a:lnTo>
                  <a:lnTo>
                    <a:pt x="14" y="270"/>
                  </a:lnTo>
                  <a:lnTo>
                    <a:pt x="35" y="228"/>
                  </a:lnTo>
                  <a:lnTo>
                    <a:pt x="45" y="210"/>
                  </a:lnTo>
                  <a:lnTo>
                    <a:pt x="59" y="189"/>
                  </a:lnTo>
                  <a:lnTo>
                    <a:pt x="70" y="172"/>
                  </a:lnTo>
                  <a:lnTo>
                    <a:pt x="73" y="151"/>
                  </a:lnTo>
                  <a:lnTo>
                    <a:pt x="77" y="133"/>
                  </a:lnTo>
                  <a:lnTo>
                    <a:pt x="80" y="123"/>
                  </a:lnTo>
                  <a:lnTo>
                    <a:pt x="87" y="116"/>
                  </a:lnTo>
                  <a:lnTo>
                    <a:pt x="98" y="102"/>
                  </a:lnTo>
                  <a:lnTo>
                    <a:pt x="105" y="88"/>
                  </a:lnTo>
                  <a:lnTo>
                    <a:pt x="112" y="77"/>
                  </a:lnTo>
                  <a:lnTo>
                    <a:pt x="122" y="63"/>
                  </a:lnTo>
                  <a:lnTo>
                    <a:pt x="154" y="49"/>
                  </a:lnTo>
                  <a:lnTo>
                    <a:pt x="189" y="35"/>
                  </a:lnTo>
                  <a:lnTo>
                    <a:pt x="227" y="28"/>
                  </a:lnTo>
                  <a:lnTo>
                    <a:pt x="262" y="25"/>
                  </a:lnTo>
                  <a:lnTo>
                    <a:pt x="276" y="18"/>
                  </a:lnTo>
                  <a:lnTo>
                    <a:pt x="287" y="11"/>
                  </a:lnTo>
                  <a:lnTo>
                    <a:pt x="297" y="4"/>
                  </a:lnTo>
                  <a:lnTo>
                    <a:pt x="308" y="0"/>
                  </a:lnTo>
                  <a:lnTo>
                    <a:pt x="329" y="0"/>
                  </a:lnTo>
                  <a:lnTo>
                    <a:pt x="350" y="4"/>
                  </a:lnTo>
                  <a:lnTo>
                    <a:pt x="364" y="7"/>
                  </a:lnTo>
                  <a:lnTo>
                    <a:pt x="385" y="11"/>
                  </a:lnTo>
                  <a:lnTo>
                    <a:pt x="392" y="11"/>
                  </a:lnTo>
                  <a:lnTo>
                    <a:pt x="399" y="18"/>
                  </a:lnTo>
                  <a:lnTo>
                    <a:pt x="406" y="21"/>
                  </a:lnTo>
                  <a:lnTo>
                    <a:pt x="413" y="21"/>
                  </a:lnTo>
                  <a:lnTo>
                    <a:pt x="462" y="25"/>
                  </a:lnTo>
                  <a:close/>
                </a:path>
              </a:pathLst>
            </a:custGeom>
            <a:pattFill prst="trellis">
              <a:fgClr>
                <a:srgbClr val="F47DD0"/>
              </a:fgClr>
              <a:bgClr>
                <a:srgbClr val="EF47BB"/>
              </a:bgClr>
            </a:pattFill>
            <a:ln w="9525">
              <a:solidFill>
                <a:srgbClr val="A2005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74" name="Freeform 1693"/>
            <p:cNvSpPr>
              <a:spLocks/>
            </p:cNvSpPr>
            <p:nvPr/>
          </p:nvSpPr>
          <p:spPr bwMode="auto">
            <a:xfrm>
              <a:off x="3225" y="2071"/>
              <a:ext cx="477" cy="525"/>
            </a:xfrm>
            <a:custGeom>
              <a:avLst/>
              <a:gdLst>
                <a:gd name="T0" fmla="*/ 8 w 508"/>
                <a:gd name="T1" fmla="*/ 5 h 578"/>
                <a:gd name="T2" fmla="*/ 8 w 508"/>
                <a:gd name="T3" fmla="*/ 5 h 578"/>
                <a:gd name="T4" fmla="*/ 8 w 508"/>
                <a:gd name="T5" fmla="*/ 5 h 578"/>
                <a:gd name="T6" fmla="*/ 8 w 508"/>
                <a:gd name="T7" fmla="*/ 0 h 578"/>
                <a:gd name="T8" fmla="*/ 8 w 508"/>
                <a:gd name="T9" fmla="*/ 5 h 578"/>
                <a:gd name="T10" fmla="*/ 8 w 508"/>
                <a:gd name="T11" fmla="*/ 5 h 578"/>
                <a:gd name="T12" fmla="*/ 8 w 508"/>
                <a:gd name="T13" fmla="*/ 5 h 578"/>
                <a:gd name="T14" fmla="*/ 8 w 508"/>
                <a:gd name="T15" fmla="*/ 5 h 578"/>
                <a:gd name="T16" fmla="*/ 8 w 508"/>
                <a:gd name="T17" fmla="*/ 5 h 578"/>
                <a:gd name="T18" fmla="*/ 8 w 508"/>
                <a:gd name="T19" fmla="*/ 5 h 578"/>
                <a:gd name="T20" fmla="*/ 8 w 508"/>
                <a:gd name="T21" fmla="*/ 5 h 578"/>
                <a:gd name="T22" fmla="*/ 8 w 508"/>
                <a:gd name="T23" fmla="*/ 5 h 578"/>
                <a:gd name="T24" fmla="*/ 8 w 508"/>
                <a:gd name="T25" fmla="*/ 5 h 578"/>
                <a:gd name="T26" fmla="*/ 8 w 508"/>
                <a:gd name="T27" fmla="*/ 5 h 578"/>
                <a:gd name="T28" fmla="*/ 8 w 508"/>
                <a:gd name="T29" fmla="*/ 5 h 578"/>
                <a:gd name="T30" fmla="*/ 8 w 508"/>
                <a:gd name="T31" fmla="*/ 5 h 578"/>
                <a:gd name="T32" fmla="*/ 8 w 508"/>
                <a:gd name="T33" fmla="*/ 5 h 578"/>
                <a:gd name="T34" fmla="*/ 8 w 508"/>
                <a:gd name="T35" fmla="*/ 5 h 578"/>
                <a:gd name="T36" fmla="*/ 8 w 508"/>
                <a:gd name="T37" fmla="*/ 5 h 578"/>
                <a:gd name="T38" fmla="*/ 8 w 508"/>
                <a:gd name="T39" fmla="*/ 5 h 578"/>
                <a:gd name="T40" fmla="*/ 8 w 508"/>
                <a:gd name="T41" fmla="*/ 5 h 578"/>
                <a:gd name="T42" fmla="*/ 8 w 508"/>
                <a:gd name="T43" fmla="*/ 5 h 578"/>
                <a:gd name="T44" fmla="*/ 8 w 508"/>
                <a:gd name="T45" fmla="*/ 5 h 578"/>
                <a:gd name="T46" fmla="*/ 8 w 508"/>
                <a:gd name="T47" fmla="*/ 5 h 578"/>
                <a:gd name="T48" fmla="*/ 8 w 508"/>
                <a:gd name="T49" fmla="*/ 5 h 578"/>
                <a:gd name="T50" fmla="*/ 8 w 508"/>
                <a:gd name="T51" fmla="*/ 5 h 578"/>
                <a:gd name="T52" fmla="*/ 8 w 508"/>
                <a:gd name="T53" fmla="*/ 5 h 578"/>
                <a:gd name="T54" fmla="*/ 8 w 508"/>
                <a:gd name="T55" fmla="*/ 5 h 578"/>
                <a:gd name="T56" fmla="*/ 8 w 508"/>
                <a:gd name="T57" fmla="*/ 5 h 578"/>
                <a:gd name="T58" fmla="*/ 8 w 508"/>
                <a:gd name="T59" fmla="*/ 5 h 578"/>
                <a:gd name="T60" fmla="*/ 8 w 508"/>
                <a:gd name="T61" fmla="*/ 5 h 578"/>
                <a:gd name="T62" fmla="*/ 8 w 508"/>
                <a:gd name="T63" fmla="*/ 5 h 578"/>
                <a:gd name="T64" fmla="*/ 8 w 508"/>
                <a:gd name="T65" fmla="*/ 5 h 578"/>
                <a:gd name="T66" fmla="*/ 8 w 508"/>
                <a:gd name="T67" fmla="*/ 5 h 578"/>
                <a:gd name="T68" fmla="*/ 8 w 508"/>
                <a:gd name="T69" fmla="*/ 5 h 578"/>
                <a:gd name="T70" fmla="*/ 0 w 508"/>
                <a:gd name="T71" fmla="*/ 5 h 578"/>
                <a:gd name="T72" fmla="*/ 4 w 508"/>
                <a:gd name="T73" fmla="*/ 5 h 578"/>
                <a:gd name="T74" fmla="*/ 8 w 508"/>
                <a:gd name="T75" fmla="*/ 5 h 578"/>
                <a:gd name="T76" fmla="*/ 8 w 508"/>
                <a:gd name="T77" fmla="*/ 5 h 578"/>
                <a:gd name="T78" fmla="*/ 8 w 508"/>
                <a:gd name="T79" fmla="*/ 5 h 578"/>
                <a:gd name="T80" fmla="*/ 8 w 508"/>
                <a:gd name="T81" fmla="*/ 5 h 578"/>
                <a:gd name="T82" fmla="*/ 8 w 508"/>
                <a:gd name="T83" fmla="*/ 5 h 578"/>
                <a:gd name="T84" fmla="*/ 8 w 508"/>
                <a:gd name="T85" fmla="*/ 5 h 578"/>
                <a:gd name="T86" fmla="*/ 8 w 508"/>
                <a:gd name="T87" fmla="*/ 5 h 578"/>
                <a:gd name="T88" fmla="*/ 8 w 508"/>
                <a:gd name="T89" fmla="*/ 5 h 578"/>
                <a:gd name="T90" fmla="*/ 8 w 508"/>
                <a:gd name="T91" fmla="*/ 5 h 5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8"/>
                <a:gd name="T139" fmla="*/ 0 h 578"/>
                <a:gd name="T140" fmla="*/ 508 w 508"/>
                <a:gd name="T141" fmla="*/ 578 h 5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8" h="578">
                  <a:moveTo>
                    <a:pt x="242" y="101"/>
                  </a:moveTo>
                  <a:lnTo>
                    <a:pt x="242" y="101"/>
                  </a:lnTo>
                  <a:lnTo>
                    <a:pt x="245" y="84"/>
                  </a:lnTo>
                  <a:lnTo>
                    <a:pt x="256" y="66"/>
                  </a:lnTo>
                  <a:lnTo>
                    <a:pt x="263" y="49"/>
                  </a:lnTo>
                  <a:lnTo>
                    <a:pt x="277" y="31"/>
                  </a:lnTo>
                  <a:lnTo>
                    <a:pt x="291" y="14"/>
                  </a:lnTo>
                  <a:lnTo>
                    <a:pt x="312" y="3"/>
                  </a:lnTo>
                  <a:lnTo>
                    <a:pt x="330" y="0"/>
                  </a:lnTo>
                  <a:lnTo>
                    <a:pt x="354" y="0"/>
                  </a:lnTo>
                  <a:lnTo>
                    <a:pt x="379" y="7"/>
                  </a:lnTo>
                  <a:lnTo>
                    <a:pt x="396" y="17"/>
                  </a:lnTo>
                  <a:lnTo>
                    <a:pt x="407" y="35"/>
                  </a:lnTo>
                  <a:lnTo>
                    <a:pt x="414" y="56"/>
                  </a:lnTo>
                  <a:lnTo>
                    <a:pt x="414" y="77"/>
                  </a:lnTo>
                  <a:lnTo>
                    <a:pt x="414" y="101"/>
                  </a:lnTo>
                  <a:lnTo>
                    <a:pt x="414" y="147"/>
                  </a:lnTo>
                  <a:lnTo>
                    <a:pt x="428" y="150"/>
                  </a:lnTo>
                  <a:lnTo>
                    <a:pt x="442" y="150"/>
                  </a:lnTo>
                  <a:lnTo>
                    <a:pt x="466" y="154"/>
                  </a:lnTo>
                  <a:lnTo>
                    <a:pt x="477" y="154"/>
                  </a:lnTo>
                  <a:lnTo>
                    <a:pt x="487" y="157"/>
                  </a:lnTo>
                  <a:lnTo>
                    <a:pt x="498" y="168"/>
                  </a:lnTo>
                  <a:lnTo>
                    <a:pt x="505" y="182"/>
                  </a:lnTo>
                  <a:lnTo>
                    <a:pt x="508" y="196"/>
                  </a:lnTo>
                  <a:lnTo>
                    <a:pt x="508" y="210"/>
                  </a:lnTo>
                  <a:lnTo>
                    <a:pt x="505" y="220"/>
                  </a:lnTo>
                  <a:lnTo>
                    <a:pt x="498" y="234"/>
                  </a:lnTo>
                  <a:lnTo>
                    <a:pt x="480" y="252"/>
                  </a:lnTo>
                  <a:lnTo>
                    <a:pt x="459" y="269"/>
                  </a:lnTo>
                  <a:lnTo>
                    <a:pt x="438" y="283"/>
                  </a:lnTo>
                  <a:lnTo>
                    <a:pt x="428" y="290"/>
                  </a:lnTo>
                  <a:lnTo>
                    <a:pt x="424" y="298"/>
                  </a:lnTo>
                  <a:lnTo>
                    <a:pt x="424" y="301"/>
                  </a:lnTo>
                  <a:lnTo>
                    <a:pt x="424" y="308"/>
                  </a:lnTo>
                  <a:lnTo>
                    <a:pt x="431" y="315"/>
                  </a:lnTo>
                  <a:lnTo>
                    <a:pt x="449" y="329"/>
                  </a:lnTo>
                  <a:lnTo>
                    <a:pt x="466" y="343"/>
                  </a:lnTo>
                  <a:lnTo>
                    <a:pt x="477" y="357"/>
                  </a:lnTo>
                  <a:lnTo>
                    <a:pt x="491" y="378"/>
                  </a:lnTo>
                  <a:lnTo>
                    <a:pt x="498" y="396"/>
                  </a:lnTo>
                  <a:lnTo>
                    <a:pt x="501" y="417"/>
                  </a:lnTo>
                  <a:lnTo>
                    <a:pt x="501" y="445"/>
                  </a:lnTo>
                  <a:lnTo>
                    <a:pt x="498" y="459"/>
                  </a:lnTo>
                  <a:lnTo>
                    <a:pt x="494" y="473"/>
                  </a:lnTo>
                  <a:lnTo>
                    <a:pt x="484" y="483"/>
                  </a:lnTo>
                  <a:lnTo>
                    <a:pt x="473" y="490"/>
                  </a:lnTo>
                  <a:lnTo>
                    <a:pt x="463" y="494"/>
                  </a:lnTo>
                  <a:lnTo>
                    <a:pt x="449" y="497"/>
                  </a:lnTo>
                  <a:lnTo>
                    <a:pt x="421" y="497"/>
                  </a:lnTo>
                  <a:lnTo>
                    <a:pt x="389" y="494"/>
                  </a:lnTo>
                  <a:lnTo>
                    <a:pt x="361" y="483"/>
                  </a:lnTo>
                  <a:lnTo>
                    <a:pt x="351" y="476"/>
                  </a:lnTo>
                  <a:lnTo>
                    <a:pt x="340" y="469"/>
                  </a:lnTo>
                  <a:lnTo>
                    <a:pt x="337" y="473"/>
                  </a:lnTo>
                  <a:lnTo>
                    <a:pt x="333" y="483"/>
                  </a:lnTo>
                  <a:lnTo>
                    <a:pt x="333" y="497"/>
                  </a:lnTo>
                  <a:lnTo>
                    <a:pt x="330" y="529"/>
                  </a:lnTo>
                  <a:lnTo>
                    <a:pt x="330" y="543"/>
                  </a:lnTo>
                  <a:lnTo>
                    <a:pt x="326" y="553"/>
                  </a:lnTo>
                  <a:lnTo>
                    <a:pt x="319" y="564"/>
                  </a:lnTo>
                  <a:lnTo>
                    <a:pt x="309" y="571"/>
                  </a:lnTo>
                  <a:lnTo>
                    <a:pt x="295" y="578"/>
                  </a:lnTo>
                  <a:lnTo>
                    <a:pt x="277" y="578"/>
                  </a:lnTo>
                  <a:lnTo>
                    <a:pt x="263" y="578"/>
                  </a:lnTo>
                  <a:lnTo>
                    <a:pt x="245" y="574"/>
                  </a:lnTo>
                  <a:lnTo>
                    <a:pt x="231" y="567"/>
                  </a:lnTo>
                  <a:lnTo>
                    <a:pt x="217" y="560"/>
                  </a:lnTo>
                  <a:lnTo>
                    <a:pt x="203" y="550"/>
                  </a:lnTo>
                  <a:lnTo>
                    <a:pt x="193" y="539"/>
                  </a:lnTo>
                  <a:lnTo>
                    <a:pt x="182" y="525"/>
                  </a:lnTo>
                  <a:lnTo>
                    <a:pt x="175" y="511"/>
                  </a:lnTo>
                  <a:lnTo>
                    <a:pt x="172" y="487"/>
                  </a:lnTo>
                  <a:lnTo>
                    <a:pt x="168" y="462"/>
                  </a:lnTo>
                  <a:lnTo>
                    <a:pt x="165" y="445"/>
                  </a:lnTo>
                  <a:lnTo>
                    <a:pt x="161" y="438"/>
                  </a:lnTo>
                  <a:lnTo>
                    <a:pt x="158" y="431"/>
                  </a:lnTo>
                  <a:lnTo>
                    <a:pt x="151" y="431"/>
                  </a:lnTo>
                  <a:lnTo>
                    <a:pt x="140" y="434"/>
                  </a:lnTo>
                  <a:lnTo>
                    <a:pt x="119" y="448"/>
                  </a:lnTo>
                  <a:lnTo>
                    <a:pt x="109" y="452"/>
                  </a:lnTo>
                  <a:lnTo>
                    <a:pt x="95" y="455"/>
                  </a:lnTo>
                  <a:lnTo>
                    <a:pt x="81" y="455"/>
                  </a:lnTo>
                  <a:lnTo>
                    <a:pt x="70" y="455"/>
                  </a:lnTo>
                  <a:lnTo>
                    <a:pt x="46" y="445"/>
                  </a:lnTo>
                  <a:lnTo>
                    <a:pt x="25" y="427"/>
                  </a:lnTo>
                  <a:lnTo>
                    <a:pt x="14" y="417"/>
                  </a:lnTo>
                  <a:lnTo>
                    <a:pt x="7" y="403"/>
                  </a:lnTo>
                  <a:lnTo>
                    <a:pt x="0" y="389"/>
                  </a:lnTo>
                  <a:lnTo>
                    <a:pt x="0" y="371"/>
                  </a:lnTo>
                  <a:lnTo>
                    <a:pt x="0" y="357"/>
                  </a:lnTo>
                  <a:lnTo>
                    <a:pt x="4" y="343"/>
                  </a:lnTo>
                  <a:lnTo>
                    <a:pt x="14" y="312"/>
                  </a:lnTo>
                  <a:lnTo>
                    <a:pt x="28" y="287"/>
                  </a:lnTo>
                  <a:lnTo>
                    <a:pt x="46" y="262"/>
                  </a:lnTo>
                  <a:lnTo>
                    <a:pt x="53" y="252"/>
                  </a:lnTo>
                  <a:lnTo>
                    <a:pt x="56" y="238"/>
                  </a:lnTo>
                  <a:lnTo>
                    <a:pt x="53" y="227"/>
                  </a:lnTo>
                  <a:lnTo>
                    <a:pt x="49" y="213"/>
                  </a:lnTo>
                  <a:lnTo>
                    <a:pt x="39" y="192"/>
                  </a:lnTo>
                  <a:lnTo>
                    <a:pt x="35" y="171"/>
                  </a:lnTo>
                  <a:lnTo>
                    <a:pt x="32" y="126"/>
                  </a:lnTo>
                  <a:lnTo>
                    <a:pt x="35" y="101"/>
                  </a:lnTo>
                  <a:lnTo>
                    <a:pt x="39" y="94"/>
                  </a:lnTo>
                  <a:lnTo>
                    <a:pt x="46" y="84"/>
                  </a:lnTo>
                  <a:lnTo>
                    <a:pt x="63" y="73"/>
                  </a:lnTo>
                  <a:lnTo>
                    <a:pt x="84" y="66"/>
                  </a:lnTo>
                  <a:lnTo>
                    <a:pt x="105" y="63"/>
                  </a:lnTo>
                  <a:lnTo>
                    <a:pt x="126" y="63"/>
                  </a:lnTo>
                  <a:lnTo>
                    <a:pt x="144" y="66"/>
                  </a:lnTo>
                  <a:lnTo>
                    <a:pt x="165" y="73"/>
                  </a:lnTo>
                  <a:lnTo>
                    <a:pt x="200" y="91"/>
                  </a:lnTo>
                  <a:lnTo>
                    <a:pt x="231" y="112"/>
                  </a:lnTo>
                  <a:lnTo>
                    <a:pt x="242" y="101"/>
                  </a:lnTo>
                  <a:close/>
                </a:path>
              </a:pathLst>
            </a:custGeom>
            <a:pattFill prst="weave">
              <a:fgClr>
                <a:srgbClr val="E8CDE3"/>
              </a:fgClr>
              <a:bgClr>
                <a:srgbClr val="DAAED2"/>
              </a:bgClr>
            </a:pattFill>
            <a:ln w="635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75" name="Freeform 1694"/>
            <p:cNvSpPr>
              <a:spLocks/>
            </p:cNvSpPr>
            <p:nvPr/>
          </p:nvSpPr>
          <p:spPr bwMode="auto">
            <a:xfrm>
              <a:off x="3264" y="2103"/>
              <a:ext cx="405" cy="451"/>
            </a:xfrm>
            <a:custGeom>
              <a:avLst/>
              <a:gdLst>
                <a:gd name="T0" fmla="*/ 8 w 431"/>
                <a:gd name="T1" fmla="*/ 5 h 497"/>
                <a:gd name="T2" fmla="*/ 8 w 431"/>
                <a:gd name="T3" fmla="*/ 5 h 497"/>
                <a:gd name="T4" fmla="*/ 8 w 431"/>
                <a:gd name="T5" fmla="*/ 5 h 497"/>
                <a:gd name="T6" fmla="*/ 8 w 431"/>
                <a:gd name="T7" fmla="*/ 5 h 497"/>
                <a:gd name="T8" fmla="*/ 8 w 431"/>
                <a:gd name="T9" fmla="*/ 5 h 497"/>
                <a:gd name="T10" fmla="*/ 8 w 431"/>
                <a:gd name="T11" fmla="*/ 5 h 497"/>
                <a:gd name="T12" fmla="*/ 8 w 431"/>
                <a:gd name="T13" fmla="*/ 0 h 497"/>
                <a:gd name="T14" fmla="*/ 8 w 431"/>
                <a:gd name="T15" fmla="*/ 5 h 497"/>
                <a:gd name="T16" fmla="*/ 8 w 431"/>
                <a:gd name="T17" fmla="*/ 5 h 497"/>
                <a:gd name="T18" fmla="*/ 8 w 431"/>
                <a:gd name="T19" fmla="*/ 5 h 497"/>
                <a:gd name="T20" fmla="*/ 8 w 431"/>
                <a:gd name="T21" fmla="*/ 5 h 497"/>
                <a:gd name="T22" fmla="*/ 8 w 431"/>
                <a:gd name="T23" fmla="*/ 5 h 497"/>
                <a:gd name="T24" fmla="*/ 8 w 431"/>
                <a:gd name="T25" fmla="*/ 5 h 497"/>
                <a:gd name="T26" fmla="*/ 8 w 431"/>
                <a:gd name="T27" fmla="*/ 5 h 497"/>
                <a:gd name="T28" fmla="*/ 8 w 431"/>
                <a:gd name="T29" fmla="*/ 5 h 497"/>
                <a:gd name="T30" fmla="*/ 8 w 431"/>
                <a:gd name="T31" fmla="*/ 5 h 497"/>
                <a:gd name="T32" fmla="*/ 8 w 431"/>
                <a:gd name="T33" fmla="*/ 5 h 497"/>
                <a:gd name="T34" fmla="*/ 8 w 431"/>
                <a:gd name="T35" fmla="*/ 5 h 497"/>
                <a:gd name="T36" fmla="*/ 8 w 431"/>
                <a:gd name="T37" fmla="*/ 5 h 497"/>
                <a:gd name="T38" fmla="*/ 8 w 431"/>
                <a:gd name="T39" fmla="*/ 5 h 497"/>
                <a:gd name="T40" fmla="*/ 8 w 431"/>
                <a:gd name="T41" fmla="*/ 5 h 497"/>
                <a:gd name="T42" fmla="*/ 8 w 431"/>
                <a:gd name="T43" fmla="*/ 5 h 497"/>
                <a:gd name="T44" fmla="*/ 8 w 431"/>
                <a:gd name="T45" fmla="*/ 5 h 497"/>
                <a:gd name="T46" fmla="*/ 8 w 431"/>
                <a:gd name="T47" fmla="*/ 5 h 497"/>
                <a:gd name="T48" fmla="*/ 8 w 431"/>
                <a:gd name="T49" fmla="*/ 5 h 497"/>
                <a:gd name="T50" fmla="*/ 8 w 431"/>
                <a:gd name="T51" fmla="*/ 5 h 497"/>
                <a:gd name="T52" fmla="*/ 8 w 431"/>
                <a:gd name="T53" fmla="*/ 5 h 497"/>
                <a:gd name="T54" fmla="*/ 8 w 431"/>
                <a:gd name="T55" fmla="*/ 5 h 497"/>
                <a:gd name="T56" fmla="*/ 8 w 431"/>
                <a:gd name="T57" fmla="*/ 5 h 497"/>
                <a:gd name="T58" fmla="*/ 8 w 431"/>
                <a:gd name="T59" fmla="*/ 5 h 497"/>
                <a:gd name="T60" fmla="*/ 8 w 431"/>
                <a:gd name="T61" fmla="*/ 5 h 497"/>
                <a:gd name="T62" fmla="*/ 8 w 431"/>
                <a:gd name="T63" fmla="*/ 5 h 497"/>
                <a:gd name="T64" fmla="*/ 8 w 431"/>
                <a:gd name="T65" fmla="*/ 5 h 497"/>
                <a:gd name="T66" fmla="*/ 8 w 431"/>
                <a:gd name="T67" fmla="*/ 5 h 497"/>
                <a:gd name="T68" fmla="*/ 8 w 431"/>
                <a:gd name="T69" fmla="*/ 5 h 497"/>
                <a:gd name="T70" fmla="*/ 8 w 431"/>
                <a:gd name="T71" fmla="*/ 5 h 497"/>
                <a:gd name="T72" fmla="*/ 8 w 431"/>
                <a:gd name="T73" fmla="*/ 5 h 497"/>
                <a:gd name="T74" fmla="*/ 8 w 431"/>
                <a:gd name="T75" fmla="*/ 5 h 497"/>
                <a:gd name="T76" fmla="*/ 4 w 431"/>
                <a:gd name="T77" fmla="*/ 5 h 497"/>
                <a:gd name="T78" fmla="*/ 7 w 431"/>
                <a:gd name="T79" fmla="*/ 5 h 497"/>
                <a:gd name="T80" fmla="*/ 8 w 431"/>
                <a:gd name="T81" fmla="*/ 5 h 497"/>
                <a:gd name="T82" fmla="*/ 8 w 431"/>
                <a:gd name="T83" fmla="*/ 5 h 497"/>
                <a:gd name="T84" fmla="*/ 8 w 431"/>
                <a:gd name="T85" fmla="*/ 5 h 497"/>
                <a:gd name="T86" fmla="*/ 8 w 431"/>
                <a:gd name="T87" fmla="*/ 5 h 497"/>
                <a:gd name="T88" fmla="*/ 8 w 431"/>
                <a:gd name="T89" fmla="*/ 5 h 497"/>
                <a:gd name="T90" fmla="*/ 8 w 431"/>
                <a:gd name="T91" fmla="*/ 5 h 497"/>
                <a:gd name="T92" fmla="*/ 8 w 431"/>
                <a:gd name="T93" fmla="*/ 5 h 497"/>
                <a:gd name="T94" fmla="*/ 8 w 431"/>
                <a:gd name="T95" fmla="*/ 5 h 4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1"/>
                <a:gd name="T145" fmla="*/ 0 h 497"/>
                <a:gd name="T146" fmla="*/ 431 w 431"/>
                <a:gd name="T147" fmla="*/ 497 h 4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1" h="497">
                  <a:moveTo>
                    <a:pt x="151" y="91"/>
                  </a:moveTo>
                  <a:lnTo>
                    <a:pt x="151" y="91"/>
                  </a:lnTo>
                  <a:lnTo>
                    <a:pt x="158" y="94"/>
                  </a:lnTo>
                  <a:lnTo>
                    <a:pt x="165" y="105"/>
                  </a:lnTo>
                  <a:lnTo>
                    <a:pt x="182" y="122"/>
                  </a:lnTo>
                  <a:lnTo>
                    <a:pt x="189" y="129"/>
                  </a:lnTo>
                  <a:lnTo>
                    <a:pt x="200" y="133"/>
                  </a:lnTo>
                  <a:lnTo>
                    <a:pt x="203" y="129"/>
                  </a:lnTo>
                  <a:lnTo>
                    <a:pt x="211" y="119"/>
                  </a:lnTo>
                  <a:lnTo>
                    <a:pt x="214" y="87"/>
                  </a:lnTo>
                  <a:lnTo>
                    <a:pt x="218" y="77"/>
                  </a:lnTo>
                  <a:lnTo>
                    <a:pt x="225" y="63"/>
                  </a:lnTo>
                  <a:lnTo>
                    <a:pt x="242" y="35"/>
                  </a:lnTo>
                  <a:lnTo>
                    <a:pt x="253" y="24"/>
                  </a:lnTo>
                  <a:lnTo>
                    <a:pt x="263" y="14"/>
                  </a:lnTo>
                  <a:lnTo>
                    <a:pt x="274" y="7"/>
                  </a:lnTo>
                  <a:lnTo>
                    <a:pt x="288" y="3"/>
                  </a:lnTo>
                  <a:lnTo>
                    <a:pt x="302" y="0"/>
                  </a:lnTo>
                  <a:lnTo>
                    <a:pt x="316" y="0"/>
                  </a:lnTo>
                  <a:lnTo>
                    <a:pt x="326" y="3"/>
                  </a:lnTo>
                  <a:lnTo>
                    <a:pt x="337" y="10"/>
                  </a:lnTo>
                  <a:lnTo>
                    <a:pt x="344" y="21"/>
                  </a:lnTo>
                  <a:lnTo>
                    <a:pt x="347" y="35"/>
                  </a:lnTo>
                  <a:lnTo>
                    <a:pt x="347" y="59"/>
                  </a:lnTo>
                  <a:lnTo>
                    <a:pt x="340" y="87"/>
                  </a:lnTo>
                  <a:lnTo>
                    <a:pt x="340" y="115"/>
                  </a:lnTo>
                  <a:lnTo>
                    <a:pt x="340" y="129"/>
                  </a:lnTo>
                  <a:lnTo>
                    <a:pt x="347" y="136"/>
                  </a:lnTo>
                  <a:lnTo>
                    <a:pt x="358" y="140"/>
                  </a:lnTo>
                  <a:lnTo>
                    <a:pt x="368" y="140"/>
                  </a:lnTo>
                  <a:lnTo>
                    <a:pt x="382" y="140"/>
                  </a:lnTo>
                  <a:lnTo>
                    <a:pt x="396" y="140"/>
                  </a:lnTo>
                  <a:lnTo>
                    <a:pt x="410" y="143"/>
                  </a:lnTo>
                  <a:lnTo>
                    <a:pt x="421" y="154"/>
                  </a:lnTo>
                  <a:lnTo>
                    <a:pt x="428" y="164"/>
                  </a:lnTo>
                  <a:lnTo>
                    <a:pt x="431" y="175"/>
                  </a:lnTo>
                  <a:lnTo>
                    <a:pt x="428" y="192"/>
                  </a:lnTo>
                  <a:lnTo>
                    <a:pt x="421" y="203"/>
                  </a:lnTo>
                  <a:lnTo>
                    <a:pt x="407" y="213"/>
                  </a:lnTo>
                  <a:lnTo>
                    <a:pt x="393" y="220"/>
                  </a:lnTo>
                  <a:lnTo>
                    <a:pt x="379" y="224"/>
                  </a:lnTo>
                  <a:lnTo>
                    <a:pt x="368" y="231"/>
                  </a:lnTo>
                  <a:lnTo>
                    <a:pt x="361" y="238"/>
                  </a:lnTo>
                  <a:lnTo>
                    <a:pt x="358" y="252"/>
                  </a:lnTo>
                  <a:lnTo>
                    <a:pt x="358" y="266"/>
                  </a:lnTo>
                  <a:lnTo>
                    <a:pt x="365" y="280"/>
                  </a:lnTo>
                  <a:lnTo>
                    <a:pt x="379" y="305"/>
                  </a:lnTo>
                  <a:lnTo>
                    <a:pt x="396" y="329"/>
                  </a:lnTo>
                  <a:lnTo>
                    <a:pt x="403" y="343"/>
                  </a:lnTo>
                  <a:lnTo>
                    <a:pt x="410" y="357"/>
                  </a:lnTo>
                  <a:lnTo>
                    <a:pt x="410" y="371"/>
                  </a:lnTo>
                  <a:lnTo>
                    <a:pt x="414" y="382"/>
                  </a:lnTo>
                  <a:lnTo>
                    <a:pt x="421" y="399"/>
                  </a:lnTo>
                  <a:lnTo>
                    <a:pt x="424" y="410"/>
                  </a:lnTo>
                  <a:lnTo>
                    <a:pt x="421" y="417"/>
                  </a:lnTo>
                  <a:lnTo>
                    <a:pt x="421" y="420"/>
                  </a:lnTo>
                  <a:lnTo>
                    <a:pt x="414" y="424"/>
                  </a:lnTo>
                  <a:lnTo>
                    <a:pt x="400" y="427"/>
                  </a:lnTo>
                  <a:lnTo>
                    <a:pt x="386" y="424"/>
                  </a:lnTo>
                  <a:lnTo>
                    <a:pt x="372" y="420"/>
                  </a:lnTo>
                  <a:lnTo>
                    <a:pt x="340" y="406"/>
                  </a:lnTo>
                  <a:lnTo>
                    <a:pt x="312" y="389"/>
                  </a:lnTo>
                  <a:lnTo>
                    <a:pt x="288" y="375"/>
                  </a:lnTo>
                  <a:lnTo>
                    <a:pt x="274" y="368"/>
                  </a:lnTo>
                  <a:lnTo>
                    <a:pt x="263" y="364"/>
                  </a:lnTo>
                  <a:lnTo>
                    <a:pt x="256" y="371"/>
                  </a:lnTo>
                  <a:lnTo>
                    <a:pt x="249" y="382"/>
                  </a:lnTo>
                  <a:lnTo>
                    <a:pt x="249" y="410"/>
                  </a:lnTo>
                  <a:lnTo>
                    <a:pt x="249" y="445"/>
                  </a:lnTo>
                  <a:lnTo>
                    <a:pt x="249" y="459"/>
                  </a:lnTo>
                  <a:lnTo>
                    <a:pt x="246" y="469"/>
                  </a:lnTo>
                  <a:lnTo>
                    <a:pt x="239" y="483"/>
                  </a:lnTo>
                  <a:lnTo>
                    <a:pt x="228" y="494"/>
                  </a:lnTo>
                  <a:lnTo>
                    <a:pt x="214" y="497"/>
                  </a:lnTo>
                  <a:lnTo>
                    <a:pt x="203" y="497"/>
                  </a:lnTo>
                  <a:lnTo>
                    <a:pt x="196" y="494"/>
                  </a:lnTo>
                  <a:lnTo>
                    <a:pt x="186" y="490"/>
                  </a:lnTo>
                  <a:lnTo>
                    <a:pt x="179" y="480"/>
                  </a:lnTo>
                  <a:lnTo>
                    <a:pt x="161" y="455"/>
                  </a:lnTo>
                  <a:lnTo>
                    <a:pt x="158" y="431"/>
                  </a:lnTo>
                  <a:lnTo>
                    <a:pt x="158" y="396"/>
                  </a:lnTo>
                  <a:lnTo>
                    <a:pt x="154" y="378"/>
                  </a:lnTo>
                  <a:lnTo>
                    <a:pt x="151" y="364"/>
                  </a:lnTo>
                  <a:lnTo>
                    <a:pt x="140" y="354"/>
                  </a:lnTo>
                  <a:lnTo>
                    <a:pt x="137" y="354"/>
                  </a:lnTo>
                  <a:lnTo>
                    <a:pt x="130" y="354"/>
                  </a:lnTo>
                  <a:lnTo>
                    <a:pt x="119" y="357"/>
                  </a:lnTo>
                  <a:lnTo>
                    <a:pt x="112" y="368"/>
                  </a:lnTo>
                  <a:lnTo>
                    <a:pt x="102" y="378"/>
                  </a:lnTo>
                  <a:lnTo>
                    <a:pt x="88" y="385"/>
                  </a:lnTo>
                  <a:lnTo>
                    <a:pt x="74" y="385"/>
                  </a:lnTo>
                  <a:lnTo>
                    <a:pt x="56" y="378"/>
                  </a:lnTo>
                  <a:lnTo>
                    <a:pt x="39" y="371"/>
                  </a:lnTo>
                  <a:lnTo>
                    <a:pt x="28" y="361"/>
                  </a:lnTo>
                  <a:lnTo>
                    <a:pt x="18" y="354"/>
                  </a:lnTo>
                  <a:lnTo>
                    <a:pt x="7" y="343"/>
                  </a:lnTo>
                  <a:lnTo>
                    <a:pt x="4" y="329"/>
                  </a:lnTo>
                  <a:lnTo>
                    <a:pt x="0" y="315"/>
                  </a:lnTo>
                  <a:lnTo>
                    <a:pt x="7" y="301"/>
                  </a:lnTo>
                  <a:lnTo>
                    <a:pt x="18" y="287"/>
                  </a:lnTo>
                  <a:lnTo>
                    <a:pt x="39" y="259"/>
                  </a:lnTo>
                  <a:lnTo>
                    <a:pt x="46" y="245"/>
                  </a:lnTo>
                  <a:lnTo>
                    <a:pt x="53" y="234"/>
                  </a:lnTo>
                  <a:lnTo>
                    <a:pt x="56" y="220"/>
                  </a:lnTo>
                  <a:lnTo>
                    <a:pt x="60" y="206"/>
                  </a:lnTo>
                  <a:lnTo>
                    <a:pt x="60" y="192"/>
                  </a:lnTo>
                  <a:lnTo>
                    <a:pt x="56" y="178"/>
                  </a:lnTo>
                  <a:lnTo>
                    <a:pt x="46" y="150"/>
                  </a:lnTo>
                  <a:lnTo>
                    <a:pt x="28" y="126"/>
                  </a:lnTo>
                  <a:lnTo>
                    <a:pt x="25" y="112"/>
                  </a:lnTo>
                  <a:lnTo>
                    <a:pt x="28" y="94"/>
                  </a:lnTo>
                  <a:lnTo>
                    <a:pt x="35" y="80"/>
                  </a:lnTo>
                  <a:lnTo>
                    <a:pt x="53" y="66"/>
                  </a:lnTo>
                  <a:lnTo>
                    <a:pt x="70" y="59"/>
                  </a:lnTo>
                  <a:lnTo>
                    <a:pt x="88" y="59"/>
                  </a:lnTo>
                  <a:lnTo>
                    <a:pt x="102" y="59"/>
                  </a:lnTo>
                  <a:lnTo>
                    <a:pt x="112" y="63"/>
                  </a:lnTo>
                  <a:lnTo>
                    <a:pt x="151" y="91"/>
                  </a:lnTo>
                  <a:close/>
                </a:path>
              </a:pathLst>
            </a:custGeom>
            <a:pattFill prst="weave">
              <a:fgClr>
                <a:srgbClr val="DDAFC7"/>
              </a:fgClr>
              <a:bgClr>
                <a:srgbClr val="CC90C1"/>
              </a:bgClr>
            </a:patt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76" name="Freeform 1695"/>
            <p:cNvSpPr>
              <a:spLocks/>
            </p:cNvSpPr>
            <p:nvPr/>
          </p:nvSpPr>
          <p:spPr bwMode="auto">
            <a:xfrm>
              <a:off x="3301" y="2154"/>
              <a:ext cx="326" cy="334"/>
            </a:xfrm>
            <a:custGeom>
              <a:avLst/>
              <a:gdLst>
                <a:gd name="T0" fmla="*/ 8 w 347"/>
                <a:gd name="T1" fmla="*/ 5 h 368"/>
                <a:gd name="T2" fmla="*/ 8 w 347"/>
                <a:gd name="T3" fmla="*/ 5 h 368"/>
                <a:gd name="T4" fmla="*/ 8 w 347"/>
                <a:gd name="T5" fmla="*/ 5 h 368"/>
                <a:gd name="T6" fmla="*/ 8 w 347"/>
                <a:gd name="T7" fmla="*/ 5 h 368"/>
                <a:gd name="T8" fmla="*/ 8 w 347"/>
                <a:gd name="T9" fmla="*/ 5 h 368"/>
                <a:gd name="T10" fmla="*/ 8 w 347"/>
                <a:gd name="T11" fmla="*/ 5 h 368"/>
                <a:gd name="T12" fmla="*/ 8 w 347"/>
                <a:gd name="T13" fmla="*/ 5 h 368"/>
                <a:gd name="T14" fmla="*/ 8 w 347"/>
                <a:gd name="T15" fmla="*/ 5 h 368"/>
                <a:gd name="T16" fmla="*/ 8 w 347"/>
                <a:gd name="T17" fmla="*/ 5 h 368"/>
                <a:gd name="T18" fmla="*/ 8 w 347"/>
                <a:gd name="T19" fmla="*/ 5 h 368"/>
                <a:gd name="T20" fmla="*/ 8 w 347"/>
                <a:gd name="T21" fmla="*/ 0 h 368"/>
                <a:gd name="T22" fmla="*/ 8 w 347"/>
                <a:gd name="T23" fmla="*/ 5 h 368"/>
                <a:gd name="T24" fmla="*/ 8 w 347"/>
                <a:gd name="T25" fmla="*/ 5 h 368"/>
                <a:gd name="T26" fmla="*/ 8 w 347"/>
                <a:gd name="T27" fmla="*/ 5 h 368"/>
                <a:gd name="T28" fmla="*/ 8 w 347"/>
                <a:gd name="T29" fmla="*/ 5 h 368"/>
                <a:gd name="T30" fmla="*/ 8 w 347"/>
                <a:gd name="T31" fmla="*/ 5 h 368"/>
                <a:gd name="T32" fmla="*/ 8 w 347"/>
                <a:gd name="T33" fmla="*/ 5 h 368"/>
                <a:gd name="T34" fmla="*/ 8 w 347"/>
                <a:gd name="T35" fmla="*/ 5 h 368"/>
                <a:gd name="T36" fmla="*/ 8 w 347"/>
                <a:gd name="T37" fmla="*/ 5 h 368"/>
                <a:gd name="T38" fmla="*/ 8 w 347"/>
                <a:gd name="T39" fmla="*/ 5 h 368"/>
                <a:gd name="T40" fmla="*/ 8 w 347"/>
                <a:gd name="T41" fmla="*/ 5 h 368"/>
                <a:gd name="T42" fmla="*/ 8 w 347"/>
                <a:gd name="T43" fmla="*/ 5 h 368"/>
                <a:gd name="T44" fmla="*/ 8 w 347"/>
                <a:gd name="T45" fmla="*/ 5 h 368"/>
                <a:gd name="T46" fmla="*/ 8 w 347"/>
                <a:gd name="T47" fmla="*/ 5 h 368"/>
                <a:gd name="T48" fmla="*/ 8 w 347"/>
                <a:gd name="T49" fmla="*/ 5 h 368"/>
                <a:gd name="T50" fmla="*/ 8 w 347"/>
                <a:gd name="T51" fmla="*/ 5 h 368"/>
                <a:gd name="T52" fmla="*/ 8 w 347"/>
                <a:gd name="T53" fmla="*/ 5 h 368"/>
                <a:gd name="T54" fmla="*/ 8 w 347"/>
                <a:gd name="T55" fmla="*/ 5 h 368"/>
                <a:gd name="T56" fmla="*/ 8 w 347"/>
                <a:gd name="T57" fmla="*/ 5 h 368"/>
                <a:gd name="T58" fmla="*/ 8 w 347"/>
                <a:gd name="T59" fmla="*/ 5 h 368"/>
                <a:gd name="T60" fmla="*/ 8 w 347"/>
                <a:gd name="T61" fmla="*/ 5 h 368"/>
                <a:gd name="T62" fmla="*/ 8 w 347"/>
                <a:gd name="T63" fmla="*/ 5 h 368"/>
                <a:gd name="T64" fmla="*/ 8 w 347"/>
                <a:gd name="T65" fmla="*/ 5 h 368"/>
                <a:gd name="T66" fmla="*/ 8 w 347"/>
                <a:gd name="T67" fmla="*/ 5 h 368"/>
                <a:gd name="T68" fmla="*/ 8 w 347"/>
                <a:gd name="T69" fmla="*/ 5 h 368"/>
                <a:gd name="T70" fmla="*/ 8 w 347"/>
                <a:gd name="T71" fmla="*/ 5 h 368"/>
                <a:gd name="T72" fmla="*/ 8 w 347"/>
                <a:gd name="T73" fmla="*/ 5 h 368"/>
                <a:gd name="T74" fmla="*/ 8 w 347"/>
                <a:gd name="T75" fmla="*/ 5 h 368"/>
                <a:gd name="T76" fmla="*/ 8 w 347"/>
                <a:gd name="T77" fmla="*/ 5 h 368"/>
                <a:gd name="T78" fmla="*/ 8 w 347"/>
                <a:gd name="T79" fmla="*/ 5 h 368"/>
                <a:gd name="T80" fmla="*/ 8 w 347"/>
                <a:gd name="T81" fmla="*/ 5 h 368"/>
                <a:gd name="T82" fmla="*/ 8 w 347"/>
                <a:gd name="T83" fmla="*/ 5 h 368"/>
                <a:gd name="T84" fmla="*/ 8 w 347"/>
                <a:gd name="T85" fmla="*/ 5 h 368"/>
                <a:gd name="T86" fmla="*/ 8 w 347"/>
                <a:gd name="T87" fmla="*/ 5 h 368"/>
                <a:gd name="T88" fmla="*/ 8 w 347"/>
                <a:gd name="T89" fmla="*/ 5 h 368"/>
                <a:gd name="T90" fmla="*/ 7 w 347"/>
                <a:gd name="T91" fmla="*/ 5 h 368"/>
                <a:gd name="T92" fmla="*/ 0 w 347"/>
                <a:gd name="T93" fmla="*/ 5 h 368"/>
                <a:gd name="T94" fmla="*/ 7 w 347"/>
                <a:gd name="T95" fmla="*/ 5 h 368"/>
                <a:gd name="T96" fmla="*/ 8 w 347"/>
                <a:gd name="T97" fmla="*/ 5 h 368"/>
                <a:gd name="T98" fmla="*/ 8 w 347"/>
                <a:gd name="T99" fmla="*/ 5 h 368"/>
                <a:gd name="T100" fmla="*/ 8 w 347"/>
                <a:gd name="T101" fmla="*/ 5 h 368"/>
                <a:gd name="T102" fmla="*/ 8 w 347"/>
                <a:gd name="T103" fmla="*/ 5 h 368"/>
                <a:gd name="T104" fmla="*/ 8 w 347"/>
                <a:gd name="T105" fmla="*/ 5 h 368"/>
                <a:gd name="T106" fmla="*/ 8 w 347"/>
                <a:gd name="T107" fmla="*/ 5 h 368"/>
                <a:gd name="T108" fmla="*/ 8 w 347"/>
                <a:gd name="T109" fmla="*/ 5 h 3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7"/>
                <a:gd name="T166" fmla="*/ 0 h 368"/>
                <a:gd name="T167" fmla="*/ 347 w 347"/>
                <a:gd name="T168" fmla="*/ 368 h 36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7" h="368">
                  <a:moveTo>
                    <a:pt x="77" y="59"/>
                  </a:moveTo>
                  <a:lnTo>
                    <a:pt x="77" y="59"/>
                  </a:lnTo>
                  <a:lnTo>
                    <a:pt x="101" y="66"/>
                  </a:lnTo>
                  <a:lnTo>
                    <a:pt x="119" y="80"/>
                  </a:lnTo>
                  <a:lnTo>
                    <a:pt x="129" y="91"/>
                  </a:lnTo>
                  <a:lnTo>
                    <a:pt x="136" y="101"/>
                  </a:lnTo>
                  <a:lnTo>
                    <a:pt x="143" y="115"/>
                  </a:lnTo>
                  <a:lnTo>
                    <a:pt x="147" y="126"/>
                  </a:lnTo>
                  <a:lnTo>
                    <a:pt x="150" y="133"/>
                  </a:lnTo>
                  <a:lnTo>
                    <a:pt x="157" y="136"/>
                  </a:lnTo>
                  <a:lnTo>
                    <a:pt x="164" y="136"/>
                  </a:lnTo>
                  <a:lnTo>
                    <a:pt x="172" y="133"/>
                  </a:lnTo>
                  <a:lnTo>
                    <a:pt x="175" y="129"/>
                  </a:lnTo>
                  <a:lnTo>
                    <a:pt x="179" y="119"/>
                  </a:lnTo>
                  <a:lnTo>
                    <a:pt x="179" y="105"/>
                  </a:lnTo>
                  <a:lnTo>
                    <a:pt x="179" y="87"/>
                  </a:lnTo>
                  <a:lnTo>
                    <a:pt x="179" y="70"/>
                  </a:lnTo>
                  <a:lnTo>
                    <a:pt x="182" y="59"/>
                  </a:lnTo>
                  <a:lnTo>
                    <a:pt x="186" y="49"/>
                  </a:lnTo>
                  <a:lnTo>
                    <a:pt x="189" y="31"/>
                  </a:lnTo>
                  <a:lnTo>
                    <a:pt x="200" y="14"/>
                  </a:lnTo>
                  <a:lnTo>
                    <a:pt x="210" y="7"/>
                  </a:lnTo>
                  <a:lnTo>
                    <a:pt x="224" y="3"/>
                  </a:lnTo>
                  <a:lnTo>
                    <a:pt x="235" y="0"/>
                  </a:lnTo>
                  <a:lnTo>
                    <a:pt x="242" y="0"/>
                  </a:lnTo>
                  <a:lnTo>
                    <a:pt x="249" y="3"/>
                  </a:lnTo>
                  <a:lnTo>
                    <a:pt x="256" y="7"/>
                  </a:lnTo>
                  <a:lnTo>
                    <a:pt x="263" y="17"/>
                  </a:lnTo>
                  <a:lnTo>
                    <a:pt x="266" y="31"/>
                  </a:lnTo>
                  <a:lnTo>
                    <a:pt x="266" y="45"/>
                  </a:lnTo>
                  <a:lnTo>
                    <a:pt x="266" y="49"/>
                  </a:lnTo>
                  <a:lnTo>
                    <a:pt x="266" y="56"/>
                  </a:lnTo>
                  <a:lnTo>
                    <a:pt x="263" y="70"/>
                  </a:lnTo>
                  <a:lnTo>
                    <a:pt x="259" y="87"/>
                  </a:lnTo>
                  <a:lnTo>
                    <a:pt x="259" y="98"/>
                  </a:lnTo>
                  <a:lnTo>
                    <a:pt x="263" y="108"/>
                  </a:lnTo>
                  <a:lnTo>
                    <a:pt x="266" y="108"/>
                  </a:lnTo>
                  <a:lnTo>
                    <a:pt x="270" y="105"/>
                  </a:lnTo>
                  <a:lnTo>
                    <a:pt x="277" y="105"/>
                  </a:lnTo>
                  <a:lnTo>
                    <a:pt x="284" y="105"/>
                  </a:lnTo>
                  <a:lnTo>
                    <a:pt x="298" y="105"/>
                  </a:lnTo>
                  <a:lnTo>
                    <a:pt x="308" y="105"/>
                  </a:lnTo>
                  <a:lnTo>
                    <a:pt x="319" y="105"/>
                  </a:lnTo>
                  <a:lnTo>
                    <a:pt x="329" y="112"/>
                  </a:lnTo>
                  <a:lnTo>
                    <a:pt x="333" y="115"/>
                  </a:lnTo>
                  <a:lnTo>
                    <a:pt x="333" y="126"/>
                  </a:lnTo>
                  <a:lnTo>
                    <a:pt x="333" y="133"/>
                  </a:lnTo>
                  <a:lnTo>
                    <a:pt x="326" y="150"/>
                  </a:lnTo>
                  <a:lnTo>
                    <a:pt x="319" y="161"/>
                  </a:lnTo>
                  <a:lnTo>
                    <a:pt x="308" y="168"/>
                  </a:lnTo>
                  <a:lnTo>
                    <a:pt x="294" y="178"/>
                  </a:lnTo>
                  <a:lnTo>
                    <a:pt x="280" y="185"/>
                  </a:lnTo>
                  <a:lnTo>
                    <a:pt x="277" y="189"/>
                  </a:lnTo>
                  <a:lnTo>
                    <a:pt x="277" y="196"/>
                  </a:lnTo>
                  <a:lnTo>
                    <a:pt x="277" y="199"/>
                  </a:lnTo>
                  <a:lnTo>
                    <a:pt x="280" y="207"/>
                  </a:lnTo>
                  <a:lnTo>
                    <a:pt x="294" y="217"/>
                  </a:lnTo>
                  <a:lnTo>
                    <a:pt x="305" y="224"/>
                  </a:lnTo>
                  <a:lnTo>
                    <a:pt x="315" y="235"/>
                  </a:lnTo>
                  <a:lnTo>
                    <a:pt x="336" y="263"/>
                  </a:lnTo>
                  <a:lnTo>
                    <a:pt x="343" y="277"/>
                  </a:lnTo>
                  <a:lnTo>
                    <a:pt x="347" y="294"/>
                  </a:lnTo>
                  <a:lnTo>
                    <a:pt x="347" y="308"/>
                  </a:lnTo>
                  <a:lnTo>
                    <a:pt x="340" y="322"/>
                  </a:lnTo>
                  <a:lnTo>
                    <a:pt x="336" y="326"/>
                  </a:lnTo>
                  <a:lnTo>
                    <a:pt x="329" y="329"/>
                  </a:lnTo>
                  <a:lnTo>
                    <a:pt x="308" y="333"/>
                  </a:lnTo>
                  <a:lnTo>
                    <a:pt x="287" y="333"/>
                  </a:lnTo>
                  <a:lnTo>
                    <a:pt x="280" y="329"/>
                  </a:lnTo>
                  <a:lnTo>
                    <a:pt x="273" y="322"/>
                  </a:lnTo>
                  <a:lnTo>
                    <a:pt x="263" y="308"/>
                  </a:lnTo>
                  <a:lnTo>
                    <a:pt x="249" y="294"/>
                  </a:lnTo>
                  <a:lnTo>
                    <a:pt x="242" y="287"/>
                  </a:lnTo>
                  <a:lnTo>
                    <a:pt x="231" y="284"/>
                  </a:lnTo>
                  <a:lnTo>
                    <a:pt x="224" y="284"/>
                  </a:lnTo>
                  <a:lnTo>
                    <a:pt x="217" y="287"/>
                  </a:lnTo>
                  <a:lnTo>
                    <a:pt x="210" y="291"/>
                  </a:lnTo>
                  <a:lnTo>
                    <a:pt x="210" y="298"/>
                  </a:lnTo>
                  <a:lnTo>
                    <a:pt x="207" y="312"/>
                  </a:lnTo>
                  <a:lnTo>
                    <a:pt x="207" y="329"/>
                  </a:lnTo>
                  <a:lnTo>
                    <a:pt x="203" y="347"/>
                  </a:lnTo>
                  <a:lnTo>
                    <a:pt x="196" y="357"/>
                  </a:lnTo>
                  <a:lnTo>
                    <a:pt x="193" y="364"/>
                  </a:lnTo>
                  <a:lnTo>
                    <a:pt x="186" y="364"/>
                  </a:lnTo>
                  <a:lnTo>
                    <a:pt x="175" y="368"/>
                  </a:lnTo>
                  <a:lnTo>
                    <a:pt x="168" y="364"/>
                  </a:lnTo>
                  <a:lnTo>
                    <a:pt x="157" y="361"/>
                  </a:lnTo>
                  <a:lnTo>
                    <a:pt x="150" y="354"/>
                  </a:lnTo>
                  <a:lnTo>
                    <a:pt x="147" y="343"/>
                  </a:lnTo>
                  <a:lnTo>
                    <a:pt x="143" y="333"/>
                  </a:lnTo>
                  <a:lnTo>
                    <a:pt x="143" y="312"/>
                  </a:lnTo>
                  <a:lnTo>
                    <a:pt x="147" y="294"/>
                  </a:lnTo>
                  <a:lnTo>
                    <a:pt x="147" y="273"/>
                  </a:lnTo>
                  <a:lnTo>
                    <a:pt x="143" y="259"/>
                  </a:lnTo>
                  <a:lnTo>
                    <a:pt x="136" y="252"/>
                  </a:lnTo>
                  <a:lnTo>
                    <a:pt x="133" y="252"/>
                  </a:lnTo>
                  <a:lnTo>
                    <a:pt x="126" y="256"/>
                  </a:lnTo>
                  <a:lnTo>
                    <a:pt x="115" y="263"/>
                  </a:lnTo>
                  <a:lnTo>
                    <a:pt x="101" y="273"/>
                  </a:lnTo>
                  <a:lnTo>
                    <a:pt x="84" y="280"/>
                  </a:lnTo>
                  <a:lnTo>
                    <a:pt x="63" y="287"/>
                  </a:lnTo>
                  <a:lnTo>
                    <a:pt x="42" y="294"/>
                  </a:lnTo>
                  <a:lnTo>
                    <a:pt x="31" y="291"/>
                  </a:lnTo>
                  <a:lnTo>
                    <a:pt x="21" y="287"/>
                  </a:lnTo>
                  <a:lnTo>
                    <a:pt x="14" y="280"/>
                  </a:lnTo>
                  <a:lnTo>
                    <a:pt x="7" y="270"/>
                  </a:lnTo>
                  <a:lnTo>
                    <a:pt x="0" y="259"/>
                  </a:lnTo>
                  <a:lnTo>
                    <a:pt x="0" y="249"/>
                  </a:lnTo>
                  <a:lnTo>
                    <a:pt x="3" y="231"/>
                  </a:lnTo>
                  <a:lnTo>
                    <a:pt x="7" y="221"/>
                  </a:lnTo>
                  <a:lnTo>
                    <a:pt x="14" y="210"/>
                  </a:lnTo>
                  <a:lnTo>
                    <a:pt x="21" y="207"/>
                  </a:lnTo>
                  <a:lnTo>
                    <a:pt x="31" y="199"/>
                  </a:lnTo>
                  <a:lnTo>
                    <a:pt x="45" y="192"/>
                  </a:lnTo>
                  <a:lnTo>
                    <a:pt x="52" y="185"/>
                  </a:lnTo>
                  <a:lnTo>
                    <a:pt x="59" y="182"/>
                  </a:lnTo>
                  <a:lnTo>
                    <a:pt x="59" y="171"/>
                  </a:lnTo>
                  <a:lnTo>
                    <a:pt x="56" y="164"/>
                  </a:lnTo>
                  <a:lnTo>
                    <a:pt x="45" y="150"/>
                  </a:lnTo>
                  <a:lnTo>
                    <a:pt x="35" y="133"/>
                  </a:lnTo>
                  <a:lnTo>
                    <a:pt x="31" y="115"/>
                  </a:lnTo>
                  <a:lnTo>
                    <a:pt x="28" y="91"/>
                  </a:lnTo>
                  <a:lnTo>
                    <a:pt x="28" y="77"/>
                  </a:lnTo>
                  <a:lnTo>
                    <a:pt x="35" y="66"/>
                  </a:lnTo>
                  <a:lnTo>
                    <a:pt x="42" y="59"/>
                  </a:lnTo>
                  <a:lnTo>
                    <a:pt x="59" y="59"/>
                  </a:lnTo>
                  <a:lnTo>
                    <a:pt x="77" y="59"/>
                  </a:lnTo>
                  <a:close/>
                </a:path>
              </a:pathLst>
            </a:custGeom>
            <a:pattFill prst="weave">
              <a:fgClr>
                <a:srgbClr val="E8CDE3"/>
              </a:fgClr>
              <a:bgClr>
                <a:srgbClr val="DAAED2"/>
              </a:bgClr>
            </a:pattFill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77" name="Freeform 1696"/>
            <p:cNvSpPr>
              <a:spLocks/>
            </p:cNvSpPr>
            <p:nvPr/>
          </p:nvSpPr>
          <p:spPr bwMode="auto">
            <a:xfrm>
              <a:off x="3323" y="2163"/>
              <a:ext cx="291" cy="319"/>
            </a:xfrm>
            <a:custGeom>
              <a:avLst/>
              <a:gdLst>
                <a:gd name="T0" fmla="*/ 8 w 309"/>
                <a:gd name="T1" fmla="*/ 5 h 351"/>
                <a:gd name="T2" fmla="*/ 8 w 309"/>
                <a:gd name="T3" fmla="*/ 5 h 351"/>
                <a:gd name="T4" fmla="*/ 8 w 309"/>
                <a:gd name="T5" fmla="*/ 5 h 351"/>
                <a:gd name="T6" fmla="*/ 8 w 309"/>
                <a:gd name="T7" fmla="*/ 5 h 351"/>
                <a:gd name="T8" fmla="*/ 8 w 309"/>
                <a:gd name="T9" fmla="*/ 5 h 351"/>
                <a:gd name="T10" fmla="*/ 8 w 309"/>
                <a:gd name="T11" fmla="*/ 5 h 351"/>
                <a:gd name="T12" fmla="*/ 0 w 309"/>
                <a:gd name="T13" fmla="*/ 5 h 351"/>
                <a:gd name="T14" fmla="*/ 0 w 309"/>
                <a:gd name="T15" fmla="*/ 5 h 351"/>
                <a:gd name="T16" fmla="*/ 4 w 309"/>
                <a:gd name="T17" fmla="*/ 5 h 351"/>
                <a:gd name="T18" fmla="*/ 8 w 309"/>
                <a:gd name="T19" fmla="*/ 5 h 351"/>
                <a:gd name="T20" fmla="*/ 8 w 309"/>
                <a:gd name="T21" fmla="*/ 5 h 351"/>
                <a:gd name="T22" fmla="*/ 8 w 309"/>
                <a:gd name="T23" fmla="*/ 5 h 351"/>
                <a:gd name="T24" fmla="*/ 8 w 309"/>
                <a:gd name="T25" fmla="*/ 5 h 351"/>
                <a:gd name="T26" fmla="*/ 8 w 309"/>
                <a:gd name="T27" fmla="*/ 5 h 351"/>
                <a:gd name="T28" fmla="*/ 8 w 309"/>
                <a:gd name="T29" fmla="*/ 5 h 351"/>
                <a:gd name="T30" fmla="*/ 8 w 309"/>
                <a:gd name="T31" fmla="*/ 5 h 351"/>
                <a:gd name="T32" fmla="*/ 8 w 309"/>
                <a:gd name="T33" fmla="*/ 5 h 351"/>
                <a:gd name="T34" fmla="*/ 8 w 309"/>
                <a:gd name="T35" fmla="*/ 5 h 351"/>
                <a:gd name="T36" fmla="*/ 8 w 309"/>
                <a:gd name="T37" fmla="*/ 5 h 351"/>
                <a:gd name="T38" fmla="*/ 8 w 309"/>
                <a:gd name="T39" fmla="*/ 5 h 351"/>
                <a:gd name="T40" fmla="*/ 8 w 309"/>
                <a:gd name="T41" fmla="*/ 5 h 351"/>
                <a:gd name="T42" fmla="*/ 8 w 309"/>
                <a:gd name="T43" fmla="*/ 5 h 351"/>
                <a:gd name="T44" fmla="*/ 8 w 309"/>
                <a:gd name="T45" fmla="*/ 5 h 351"/>
                <a:gd name="T46" fmla="*/ 8 w 309"/>
                <a:gd name="T47" fmla="*/ 5 h 351"/>
                <a:gd name="T48" fmla="*/ 8 w 309"/>
                <a:gd name="T49" fmla="*/ 5 h 351"/>
                <a:gd name="T50" fmla="*/ 8 w 309"/>
                <a:gd name="T51" fmla="*/ 5 h 351"/>
                <a:gd name="T52" fmla="*/ 8 w 309"/>
                <a:gd name="T53" fmla="*/ 5 h 351"/>
                <a:gd name="T54" fmla="*/ 8 w 309"/>
                <a:gd name="T55" fmla="*/ 5 h 351"/>
                <a:gd name="T56" fmla="*/ 8 w 309"/>
                <a:gd name="T57" fmla="*/ 5 h 351"/>
                <a:gd name="T58" fmla="*/ 8 w 309"/>
                <a:gd name="T59" fmla="*/ 5 h 351"/>
                <a:gd name="T60" fmla="*/ 8 w 309"/>
                <a:gd name="T61" fmla="*/ 5 h 351"/>
                <a:gd name="T62" fmla="*/ 8 w 309"/>
                <a:gd name="T63" fmla="*/ 5 h 351"/>
                <a:gd name="T64" fmla="*/ 8 w 309"/>
                <a:gd name="T65" fmla="*/ 5 h 351"/>
                <a:gd name="T66" fmla="*/ 8 w 309"/>
                <a:gd name="T67" fmla="*/ 5 h 351"/>
                <a:gd name="T68" fmla="*/ 8 w 309"/>
                <a:gd name="T69" fmla="*/ 5 h 351"/>
                <a:gd name="T70" fmla="*/ 8 w 309"/>
                <a:gd name="T71" fmla="*/ 5 h 351"/>
                <a:gd name="T72" fmla="*/ 8 w 309"/>
                <a:gd name="T73" fmla="*/ 5 h 351"/>
                <a:gd name="T74" fmla="*/ 8 w 309"/>
                <a:gd name="T75" fmla="*/ 5 h 351"/>
                <a:gd name="T76" fmla="*/ 8 w 309"/>
                <a:gd name="T77" fmla="*/ 5 h 351"/>
                <a:gd name="T78" fmla="*/ 8 w 309"/>
                <a:gd name="T79" fmla="*/ 5 h 351"/>
                <a:gd name="T80" fmla="*/ 8 w 309"/>
                <a:gd name="T81" fmla="*/ 5 h 351"/>
                <a:gd name="T82" fmla="*/ 8 w 309"/>
                <a:gd name="T83" fmla="*/ 5 h 351"/>
                <a:gd name="T84" fmla="*/ 8 w 309"/>
                <a:gd name="T85" fmla="*/ 5 h 351"/>
                <a:gd name="T86" fmla="*/ 8 w 309"/>
                <a:gd name="T87" fmla="*/ 5 h 351"/>
                <a:gd name="T88" fmla="*/ 8 w 309"/>
                <a:gd name="T89" fmla="*/ 5 h 351"/>
                <a:gd name="T90" fmla="*/ 8 w 309"/>
                <a:gd name="T91" fmla="*/ 5 h 351"/>
                <a:gd name="T92" fmla="*/ 8 w 309"/>
                <a:gd name="T93" fmla="*/ 5 h 351"/>
                <a:gd name="T94" fmla="*/ 8 w 309"/>
                <a:gd name="T95" fmla="*/ 4 h 351"/>
                <a:gd name="T96" fmla="*/ 8 w 309"/>
                <a:gd name="T97" fmla="*/ 0 h 351"/>
                <a:gd name="T98" fmla="*/ 8 w 309"/>
                <a:gd name="T99" fmla="*/ 4 h 351"/>
                <a:gd name="T100" fmla="*/ 8 w 309"/>
                <a:gd name="T101" fmla="*/ 5 h 351"/>
                <a:gd name="T102" fmla="*/ 8 w 309"/>
                <a:gd name="T103" fmla="*/ 5 h 351"/>
                <a:gd name="T104" fmla="*/ 8 w 309"/>
                <a:gd name="T105" fmla="*/ 5 h 351"/>
                <a:gd name="T106" fmla="*/ 8 w 309"/>
                <a:gd name="T107" fmla="*/ 5 h 351"/>
                <a:gd name="T108" fmla="*/ 8 w 309"/>
                <a:gd name="T109" fmla="*/ 5 h 351"/>
                <a:gd name="T110" fmla="*/ 8 w 309"/>
                <a:gd name="T111" fmla="*/ 5 h 351"/>
                <a:gd name="T112" fmla="*/ 8 w 309"/>
                <a:gd name="T113" fmla="*/ 5 h 351"/>
                <a:gd name="T114" fmla="*/ 8 w 309"/>
                <a:gd name="T115" fmla="*/ 5 h 351"/>
                <a:gd name="T116" fmla="*/ 8 w 309"/>
                <a:gd name="T117" fmla="*/ 5 h 351"/>
                <a:gd name="T118" fmla="*/ 8 w 309"/>
                <a:gd name="T119" fmla="*/ 5 h 351"/>
                <a:gd name="T120" fmla="*/ 8 w 309"/>
                <a:gd name="T121" fmla="*/ 5 h 3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9"/>
                <a:gd name="T184" fmla="*/ 0 h 351"/>
                <a:gd name="T185" fmla="*/ 309 w 309"/>
                <a:gd name="T186" fmla="*/ 351 h 3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9" h="351">
                  <a:moveTo>
                    <a:pt x="25" y="105"/>
                  </a:moveTo>
                  <a:lnTo>
                    <a:pt x="25" y="105"/>
                  </a:lnTo>
                  <a:lnTo>
                    <a:pt x="28" y="116"/>
                  </a:lnTo>
                  <a:lnTo>
                    <a:pt x="35" y="130"/>
                  </a:lnTo>
                  <a:lnTo>
                    <a:pt x="53" y="151"/>
                  </a:lnTo>
                  <a:lnTo>
                    <a:pt x="60" y="161"/>
                  </a:lnTo>
                  <a:lnTo>
                    <a:pt x="60" y="172"/>
                  </a:lnTo>
                  <a:lnTo>
                    <a:pt x="56" y="182"/>
                  </a:lnTo>
                  <a:lnTo>
                    <a:pt x="49" y="193"/>
                  </a:lnTo>
                  <a:lnTo>
                    <a:pt x="32" y="207"/>
                  </a:lnTo>
                  <a:lnTo>
                    <a:pt x="14" y="218"/>
                  </a:lnTo>
                  <a:lnTo>
                    <a:pt x="7" y="225"/>
                  </a:lnTo>
                  <a:lnTo>
                    <a:pt x="0" y="235"/>
                  </a:lnTo>
                  <a:lnTo>
                    <a:pt x="0" y="242"/>
                  </a:lnTo>
                  <a:lnTo>
                    <a:pt x="0" y="256"/>
                  </a:lnTo>
                  <a:lnTo>
                    <a:pt x="4" y="260"/>
                  </a:lnTo>
                  <a:lnTo>
                    <a:pt x="11" y="263"/>
                  </a:lnTo>
                  <a:lnTo>
                    <a:pt x="32" y="260"/>
                  </a:lnTo>
                  <a:lnTo>
                    <a:pt x="53" y="256"/>
                  </a:lnTo>
                  <a:lnTo>
                    <a:pt x="70" y="249"/>
                  </a:lnTo>
                  <a:lnTo>
                    <a:pt x="95" y="232"/>
                  </a:lnTo>
                  <a:lnTo>
                    <a:pt x="112" y="225"/>
                  </a:lnTo>
                  <a:lnTo>
                    <a:pt x="119" y="225"/>
                  </a:lnTo>
                  <a:lnTo>
                    <a:pt x="126" y="225"/>
                  </a:lnTo>
                  <a:lnTo>
                    <a:pt x="130" y="228"/>
                  </a:lnTo>
                  <a:lnTo>
                    <a:pt x="133" y="235"/>
                  </a:lnTo>
                  <a:lnTo>
                    <a:pt x="133" y="249"/>
                  </a:lnTo>
                  <a:lnTo>
                    <a:pt x="130" y="281"/>
                  </a:lnTo>
                  <a:lnTo>
                    <a:pt x="130" y="309"/>
                  </a:lnTo>
                  <a:lnTo>
                    <a:pt x="130" y="323"/>
                  </a:lnTo>
                  <a:lnTo>
                    <a:pt x="133" y="337"/>
                  </a:lnTo>
                  <a:lnTo>
                    <a:pt x="140" y="344"/>
                  </a:lnTo>
                  <a:lnTo>
                    <a:pt x="144" y="347"/>
                  </a:lnTo>
                  <a:lnTo>
                    <a:pt x="148" y="351"/>
                  </a:lnTo>
                  <a:lnTo>
                    <a:pt x="155" y="351"/>
                  </a:lnTo>
                  <a:lnTo>
                    <a:pt x="165" y="340"/>
                  </a:lnTo>
                  <a:lnTo>
                    <a:pt x="169" y="326"/>
                  </a:lnTo>
                  <a:lnTo>
                    <a:pt x="172" y="298"/>
                  </a:lnTo>
                  <a:lnTo>
                    <a:pt x="172" y="267"/>
                  </a:lnTo>
                  <a:lnTo>
                    <a:pt x="179" y="253"/>
                  </a:lnTo>
                  <a:lnTo>
                    <a:pt x="183" y="246"/>
                  </a:lnTo>
                  <a:lnTo>
                    <a:pt x="193" y="246"/>
                  </a:lnTo>
                  <a:lnTo>
                    <a:pt x="200" y="249"/>
                  </a:lnTo>
                  <a:lnTo>
                    <a:pt x="221" y="256"/>
                  </a:lnTo>
                  <a:lnTo>
                    <a:pt x="235" y="267"/>
                  </a:lnTo>
                  <a:lnTo>
                    <a:pt x="246" y="274"/>
                  </a:lnTo>
                  <a:lnTo>
                    <a:pt x="253" y="284"/>
                  </a:lnTo>
                  <a:lnTo>
                    <a:pt x="260" y="291"/>
                  </a:lnTo>
                  <a:lnTo>
                    <a:pt x="270" y="298"/>
                  </a:lnTo>
                  <a:lnTo>
                    <a:pt x="284" y="305"/>
                  </a:lnTo>
                  <a:lnTo>
                    <a:pt x="295" y="309"/>
                  </a:lnTo>
                  <a:lnTo>
                    <a:pt x="305" y="305"/>
                  </a:lnTo>
                  <a:lnTo>
                    <a:pt x="309" y="291"/>
                  </a:lnTo>
                  <a:lnTo>
                    <a:pt x="305" y="281"/>
                  </a:lnTo>
                  <a:lnTo>
                    <a:pt x="298" y="270"/>
                  </a:lnTo>
                  <a:lnTo>
                    <a:pt x="281" y="249"/>
                  </a:lnTo>
                  <a:lnTo>
                    <a:pt x="260" y="225"/>
                  </a:lnTo>
                  <a:lnTo>
                    <a:pt x="249" y="214"/>
                  </a:lnTo>
                  <a:lnTo>
                    <a:pt x="242" y="200"/>
                  </a:lnTo>
                  <a:lnTo>
                    <a:pt x="239" y="179"/>
                  </a:lnTo>
                  <a:lnTo>
                    <a:pt x="242" y="168"/>
                  </a:lnTo>
                  <a:lnTo>
                    <a:pt x="249" y="161"/>
                  </a:lnTo>
                  <a:lnTo>
                    <a:pt x="260" y="154"/>
                  </a:lnTo>
                  <a:lnTo>
                    <a:pt x="284" y="137"/>
                  </a:lnTo>
                  <a:lnTo>
                    <a:pt x="295" y="126"/>
                  </a:lnTo>
                  <a:lnTo>
                    <a:pt x="298" y="123"/>
                  </a:lnTo>
                  <a:lnTo>
                    <a:pt x="298" y="116"/>
                  </a:lnTo>
                  <a:lnTo>
                    <a:pt x="291" y="109"/>
                  </a:lnTo>
                  <a:lnTo>
                    <a:pt x="284" y="105"/>
                  </a:lnTo>
                  <a:lnTo>
                    <a:pt x="277" y="105"/>
                  </a:lnTo>
                  <a:lnTo>
                    <a:pt x="267" y="105"/>
                  </a:lnTo>
                  <a:lnTo>
                    <a:pt x="246" y="105"/>
                  </a:lnTo>
                  <a:lnTo>
                    <a:pt x="235" y="105"/>
                  </a:lnTo>
                  <a:lnTo>
                    <a:pt x="228" y="102"/>
                  </a:lnTo>
                  <a:lnTo>
                    <a:pt x="225" y="91"/>
                  </a:lnTo>
                  <a:lnTo>
                    <a:pt x="225" y="77"/>
                  </a:lnTo>
                  <a:lnTo>
                    <a:pt x="228" y="42"/>
                  </a:lnTo>
                  <a:lnTo>
                    <a:pt x="228" y="28"/>
                  </a:lnTo>
                  <a:lnTo>
                    <a:pt x="228" y="14"/>
                  </a:lnTo>
                  <a:lnTo>
                    <a:pt x="221" y="4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197" y="4"/>
                  </a:lnTo>
                  <a:lnTo>
                    <a:pt x="190" y="11"/>
                  </a:lnTo>
                  <a:lnTo>
                    <a:pt x="183" y="25"/>
                  </a:lnTo>
                  <a:lnTo>
                    <a:pt x="179" y="39"/>
                  </a:lnTo>
                  <a:lnTo>
                    <a:pt x="176" y="74"/>
                  </a:lnTo>
                  <a:lnTo>
                    <a:pt x="172" y="102"/>
                  </a:lnTo>
                  <a:lnTo>
                    <a:pt x="169" y="119"/>
                  </a:lnTo>
                  <a:lnTo>
                    <a:pt x="158" y="137"/>
                  </a:lnTo>
                  <a:lnTo>
                    <a:pt x="151" y="144"/>
                  </a:lnTo>
                  <a:lnTo>
                    <a:pt x="144" y="147"/>
                  </a:lnTo>
                  <a:lnTo>
                    <a:pt x="137" y="144"/>
                  </a:lnTo>
                  <a:lnTo>
                    <a:pt x="126" y="140"/>
                  </a:lnTo>
                  <a:lnTo>
                    <a:pt x="102" y="119"/>
                  </a:lnTo>
                  <a:lnTo>
                    <a:pt x="84" y="102"/>
                  </a:lnTo>
                  <a:lnTo>
                    <a:pt x="67" y="88"/>
                  </a:lnTo>
                  <a:lnTo>
                    <a:pt x="42" y="74"/>
                  </a:lnTo>
                  <a:lnTo>
                    <a:pt x="28" y="74"/>
                  </a:lnTo>
                  <a:lnTo>
                    <a:pt x="21" y="77"/>
                  </a:lnTo>
                  <a:lnTo>
                    <a:pt x="21" y="88"/>
                  </a:lnTo>
                  <a:lnTo>
                    <a:pt x="25" y="105"/>
                  </a:lnTo>
                  <a:close/>
                </a:path>
              </a:pathLst>
            </a:custGeom>
            <a:gradFill rotWithShape="1">
              <a:gsLst>
                <a:gs pos="0">
                  <a:srgbClr val="8EAF41"/>
                </a:gs>
                <a:gs pos="100000">
                  <a:srgbClr val="42511E"/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78" name="Freeform 1697"/>
            <p:cNvSpPr>
              <a:spLocks/>
            </p:cNvSpPr>
            <p:nvPr/>
          </p:nvSpPr>
          <p:spPr bwMode="auto">
            <a:xfrm>
              <a:off x="3455" y="2245"/>
              <a:ext cx="100" cy="118"/>
            </a:xfrm>
            <a:custGeom>
              <a:avLst/>
              <a:gdLst>
                <a:gd name="T0" fmla="*/ 8 w 106"/>
                <a:gd name="T1" fmla="*/ 5 h 130"/>
                <a:gd name="T2" fmla="*/ 8 w 106"/>
                <a:gd name="T3" fmla="*/ 5 h 130"/>
                <a:gd name="T4" fmla="*/ 8 w 106"/>
                <a:gd name="T5" fmla="*/ 5 h 130"/>
                <a:gd name="T6" fmla="*/ 8 w 106"/>
                <a:gd name="T7" fmla="*/ 0 h 130"/>
                <a:gd name="T8" fmla="*/ 8 w 106"/>
                <a:gd name="T9" fmla="*/ 0 h 130"/>
                <a:gd name="T10" fmla="*/ 8 w 106"/>
                <a:gd name="T11" fmla="*/ 0 h 130"/>
                <a:gd name="T12" fmla="*/ 8 w 106"/>
                <a:gd name="T13" fmla="*/ 4 h 130"/>
                <a:gd name="T14" fmla="*/ 8 w 106"/>
                <a:gd name="T15" fmla="*/ 5 h 130"/>
                <a:gd name="T16" fmla="*/ 8 w 106"/>
                <a:gd name="T17" fmla="*/ 5 h 130"/>
                <a:gd name="T18" fmla="*/ 8 w 106"/>
                <a:gd name="T19" fmla="*/ 5 h 130"/>
                <a:gd name="T20" fmla="*/ 8 w 106"/>
                <a:gd name="T21" fmla="*/ 5 h 130"/>
                <a:gd name="T22" fmla="*/ 8 w 106"/>
                <a:gd name="T23" fmla="*/ 5 h 130"/>
                <a:gd name="T24" fmla="*/ 8 w 106"/>
                <a:gd name="T25" fmla="*/ 5 h 130"/>
                <a:gd name="T26" fmla="*/ 8 w 106"/>
                <a:gd name="T27" fmla="*/ 5 h 130"/>
                <a:gd name="T28" fmla="*/ 8 w 106"/>
                <a:gd name="T29" fmla="*/ 5 h 130"/>
                <a:gd name="T30" fmla="*/ 8 w 106"/>
                <a:gd name="T31" fmla="*/ 5 h 130"/>
                <a:gd name="T32" fmla="*/ 8 w 106"/>
                <a:gd name="T33" fmla="*/ 5 h 130"/>
                <a:gd name="T34" fmla="*/ 8 w 106"/>
                <a:gd name="T35" fmla="*/ 5 h 130"/>
                <a:gd name="T36" fmla="*/ 8 w 106"/>
                <a:gd name="T37" fmla="*/ 5 h 130"/>
                <a:gd name="T38" fmla="*/ 8 w 106"/>
                <a:gd name="T39" fmla="*/ 5 h 130"/>
                <a:gd name="T40" fmla="*/ 8 w 106"/>
                <a:gd name="T41" fmla="*/ 5 h 130"/>
                <a:gd name="T42" fmla="*/ 8 w 106"/>
                <a:gd name="T43" fmla="*/ 5 h 130"/>
                <a:gd name="T44" fmla="*/ 8 w 106"/>
                <a:gd name="T45" fmla="*/ 5 h 130"/>
                <a:gd name="T46" fmla="*/ 8 w 106"/>
                <a:gd name="T47" fmla="*/ 5 h 130"/>
                <a:gd name="T48" fmla="*/ 8 w 106"/>
                <a:gd name="T49" fmla="*/ 5 h 130"/>
                <a:gd name="T50" fmla="*/ 8 w 106"/>
                <a:gd name="T51" fmla="*/ 5 h 130"/>
                <a:gd name="T52" fmla="*/ 8 w 106"/>
                <a:gd name="T53" fmla="*/ 5 h 130"/>
                <a:gd name="T54" fmla="*/ 8 w 106"/>
                <a:gd name="T55" fmla="*/ 5 h 130"/>
                <a:gd name="T56" fmla="*/ 8 w 106"/>
                <a:gd name="T57" fmla="*/ 5 h 130"/>
                <a:gd name="T58" fmla="*/ 8 w 106"/>
                <a:gd name="T59" fmla="*/ 5 h 130"/>
                <a:gd name="T60" fmla="*/ 8 w 106"/>
                <a:gd name="T61" fmla="*/ 5 h 130"/>
                <a:gd name="T62" fmla="*/ 8 w 106"/>
                <a:gd name="T63" fmla="*/ 5 h 130"/>
                <a:gd name="T64" fmla="*/ 8 w 106"/>
                <a:gd name="T65" fmla="*/ 5 h 130"/>
                <a:gd name="T66" fmla="*/ 8 w 106"/>
                <a:gd name="T67" fmla="*/ 5 h 130"/>
                <a:gd name="T68" fmla="*/ 8 w 106"/>
                <a:gd name="T69" fmla="*/ 5 h 130"/>
                <a:gd name="T70" fmla="*/ 4 w 106"/>
                <a:gd name="T71" fmla="*/ 5 h 130"/>
                <a:gd name="T72" fmla="*/ 0 w 106"/>
                <a:gd name="T73" fmla="*/ 5 h 130"/>
                <a:gd name="T74" fmla="*/ 0 w 106"/>
                <a:gd name="T75" fmla="*/ 5 h 130"/>
                <a:gd name="T76" fmla="*/ 0 w 106"/>
                <a:gd name="T77" fmla="*/ 5 h 130"/>
                <a:gd name="T78" fmla="*/ 0 w 106"/>
                <a:gd name="T79" fmla="*/ 5 h 130"/>
                <a:gd name="T80" fmla="*/ 4 w 106"/>
                <a:gd name="T81" fmla="*/ 5 h 130"/>
                <a:gd name="T82" fmla="*/ 4 w 106"/>
                <a:gd name="T83" fmla="*/ 5 h 130"/>
                <a:gd name="T84" fmla="*/ 8 w 106"/>
                <a:gd name="T85" fmla="*/ 5 h 130"/>
                <a:gd name="T86" fmla="*/ 8 w 106"/>
                <a:gd name="T87" fmla="*/ 5 h 130"/>
                <a:gd name="T88" fmla="*/ 8 w 106"/>
                <a:gd name="T89" fmla="*/ 5 h 130"/>
                <a:gd name="T90" fmla="*/ 8 w 106"/>
                <a:gd name="T91" fmla="*/ 5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130"/>
                <a:gd name="T140" fmla="*/ 106 w 106"/>
                <a:gd name="T141" fmla="*/ 130 h 1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130">
                  <a:moveTo>
                    <a:pt x="32" y="25"/>
                  </a:moveTo>
                  <a:lnTo>
                    <a:pt x="32" y="25"/>
                  </a:lnTo>
                  <a:lnTo>
                    <a:pt x="36" y="7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7" y="11"/>
                  </a:lnTo>
                  <a:lnTo>
                    <a:pt x="60" y="18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5" y="35"/>
                  </a:lnTo>
                  <a:lnTo>
                    <a:pt x="95" y="39"/>
                  </a:lnTo>
                  <a:lnTo>
                    <a:pt x="99" y="46"/>
                  </a:lnTo>
                  <a:lnTo>
                    <a:pt x="102" y="53"/>
                  </a:lnTo>
                  <a:lnTo>
                    <a:pt x="102" y="81"/>
                  </a:lnTo>
                  <a:lnTo>
                    <a:pt x="102" y="91"/>
                  </a:lnTo>
                  <a:lnTo>
                    <a:pt x="99" y="98"/>
                  </a:lnTo>
                  <a:lnTo>
                    <a:pt x="102" y="106"/>
                  </a:lnTo>
                  <a:lnTo>
                    <a:pt x="106" y="116"/>
                  </a:lnTo>
                  <a:lnTo>
                    <a:pt x="106" y="127"/>
                  </a:lnTo>
                  <a:lnTo>
                    <a:pt x="95" y="130"/>
                  </a:lnTo>
                  <a:lnTo>
                    <a:pt x="85" y="127"/>
                  </a:lnTo>
                  <a:lnTo>
                    <a:pt x="67" y="120"/>
                  </a:lnTo>
                  <a:lnTo>
                    <a:pt x="50" y="113"/>
                  </a:lnTo>
                  <a:lnTo>
                    <a:pt x="29" y="113"/>
                  </a:lnTo>
                  <a:lnTo>
                    <a:pt x="18" y="113"/>
                  </a:lnTo>
                  <a:lnTo>
                    <a:pt x="11" y="109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18" y="49"/>
                  </a:lnTo>
                  <a:lnTo>
                    <a:pt x="29" y="39"/>
                  </a:lnTo>
                  <a:lnTo>
                    <a:pt x="32" y="25"/>
                  </a:lnTo>
                  <a:close/>
                </a:path>
              </a:pathLst>
            </a:custGeom>
            <a:gradFill rotWithShape="1">
              <a:gsLst>
                <a:gs pos="0">
                  <a:srgbClr val="F1F7F9"/>
                </a:gs>
                <a:gs pos="100000">
                  <a:srgbClr val="A1A5A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79" name="Freeform 1698"/>
            <p:cNvSpPr>
              <a:spLocks/>
            </p:cNvSpPr>
            <p:nvPr/>
          </p:nvSpPr>
          <p:spPr bwMode="auto">
            <a:xfrm>
              <a:off x="3070" y="1937"/>
              <a:ext cx="781" cy="799"/>
            </a:xfrm>
            <a:custGeom>
              <a:avLst/>
              <a:gdLst>
                <a:gd name="T0" fmla="*/ 8 w 830"/>
                <a:gd name="T1" fmla="*/ 5 h 879"/>
                <a:gd name="T2" fmla="*/ 8 w 830"/>
                <a:gd name="T3" fmla="*/ 5 h 879"/>
                <a:gd name="T4" fmla="*/ 8 w 830"/>
                <a:gd name="T5" fmla="*/ 5 h 879"/>
                <a:gd name="T6" fmla="*/ 8 w 830"/>
                <a:gd name="T7" fmla="*/ 5 h 879"/>
                <a:gd name="T8" fmla="*/ 8 w 830"/>
                <a:gd name="T9" fmla="*/ 5 h 879"/>
                <a:gd name="T10" fmla="*/ 8 w 830"/>
                <a:gd name="T11" fmla="*/ 5 h 879"/>
                <a:gd name="T12" fmla="*/ 8 w 830"/>
                <a:gd name="T13" fmla="*/ 5 h 879"/>
                <a:gd name="T14" fmla="*/ 8 w 830"/>
                <a:gd name="T15" fmla="*/ 5 h 879"/>
                <a:gd name="T16" fmla="*/ 8 w 830"/>
                <a:gd name="T17" fmla="*/ 5 h 879"/>
                <a:gd name="T18" fmla="*/ 8 w 830"/>
                <a:gd name="T19" fmla="*/ 5 h 879"/>
                <a:gd name="T20" fmla="*/ 8 w 830"/>
                <a:gd name="T21" fmla="*/ 5 h 879"/>
                <a:gd name="T22" fmla="*/ 8 w 830"/>
                <a:gd name="T23" fmla="*/ 5 h 879"/>
                <a:gd name="T24" fmla="*/ 8 w 830"/>
                <a:gd name="T25" fmla="*/ 5 h 879"/>
                <a:gd name="T26" fmla="*/ 8 w 830"/>
                <a:gd name="T27" fmla="*/ 5 h 879"/>
                <a:gd name="T28" fmla="*/ 8 w 830"/>
                <a:gd name="T29" fmla="*/ 5 h 879"/>
                <a:gd name="T30" fmla="*/ 8 w 830"/>
                <a:gd name="T31" fmla="*/ 5 h 879"/>
                <a:gd name="T32" fmla="*/ 8 w 830"/>
                <a:gd name="T33" fmla="*/ 5 h 879"/>
                <a:gd name="T34" fmla="*/ 8 w 830"/>
                <a:gd name="T35" fmla="*/ 5 h 879"/>
                <a:gd name="T36" fmla="*/ 8 w 830"/>
                <a:gd name="T37" fmla="*/ 5 h 879"/>
                <a:gd name="T38" fmla="*/ 8 w 830"/>
                <a:gd name="T39" fmla="*/ 5 h 879"/>
                <a:gd name="T40" fmla="*/ 8 w 830"/>
                <a:gd name="T41" fmla="*/ 5 h 879"/>
                <a:gd name="T42" fmla="*/ 8 w 830"/>
                <a:gd name="T43" fmla="*/ 5 h 879"/>
                <a:gd name="T44" fmla="*/ 8 w 830"/>
                <a:gd name="T45" fmla="*/ 5 h 879"/>
                <a:gd name="T46" fmla="*/ 8 w 830"/>
                <a:gd name="T47" fmla="*/ 5 h 879"/>
                <a:gd name="T48" fmla="*/ 8 w 830"/>
                <a:gd name="T49" fmla="*/ 5 h 879"/>
                <a:gd name="T50" fmla="*/ 8 w 830"/>
                <a:gd name="T51" fmla="*/ 5 h 879"/>
                <a:gd name="T52" fmla="*/ 8 w 830"/>
                <a:gd name="T53" fmla="*/ 5 h 879"/>
                <a:gd name="T54" fmla="*/ 8 w 830"/>
                <a:gd name="T55" fmla="*/ 5 h 879"/>
                <a:gd name="T56" fmla="*/ 8 w 830"/>
                <a:gd name="T57" fmla="*/ 5 h 879"/>
                <a:gd name="T58" fmla="*/ 8 w 830"/>
                <a:gd name="T59" fmla="*/ 5 h 879"/>
                <a:gd name="T60" fmla="*/ 8 w 830"/>
                <a:gd name="T61" fmla="*/ 5 h 879"/>
                <a:gd name="T62" fmla="*/ 0 w 830"/>
                <a:gd name="T63" fmla="*/ 5 h 879"/>
                <a:gd name="T64" fmla="*/ 8 w 830"/>
                <a:gd name="T65" fmla="*/ 5 h 879"/>
                <a:gd name="T66" fmla="*/ 8 w 830"/>
                <a:gd name="T67" fmla="*/ 5 h 879"/>
                <a:gd name="T68" fmla="*/ 8 w 830"/>
                <a:gd name="T69" fmla="*/ 5 h 879"/>
                <a:gd name="T70" fmla="*/ 8 w 830"/>
                <a:gd name="T71" fmla="*/ 5 h 879"/>
                <a:gd name="T72" fmla="*/ 8 w 830"/>
                <a:gd name="T73" fmla="*/ 5 h 879"/>
                <a:gd name="T74" fmla="*/ 8 w 830"/>
                <a:gd name="T75" fmla="*/ 5 h 879"/>
                <a:gd name="T76" fmla="*/ 8 w 830"/>
                <a:gd name="T77" fmla="*/ 5 h 879"/>
                <a:gd name="T78" fmla="*/ 8 w 830"/>
                <a:gd name="T79" fmla="*/ 5 h 879"/>
                <a:gd name="T80" fmla="*/ 8 w 830"/>
                <a:gd name="T81" fmla="*/ 5 h 879"/>
                <a:gd name="T82" fmla="*/ 8 w 830"/>
                <a:gd name="T83" fmla="*/ 5 h 879"/>
                <a:gd name="T84" fmla="*/ 8 w 830"/>
                <a:gd name="T85" fmla="*/ 5 h 879"/>
                <a:gd name="T86" fmla="*/ 8 w 830"/>
                <a:gd name="T87" fmla="*/ 5 h 879"/>
                <a:gd name="T88" fmla="*/ 8 w 830"/>
                <a:gd name="T89" fmla="*/ 5 h 879"/>
                <a:gd name="T90" fmla="*/ 8 w 830"/>
                <a:gd name="T91" fmla="*/ 5 h 879"/>
                <a:gd name="T92" fmla="*/ 8 w 830"/>
                <a:gd name="T93" fmla="*/ 5 h 879"/>
                <a:gd name="T94" fmla="*/ 8 w 830"/>
                <a:gd name="T95" fmla="*/ 5 h 879"/>
                <a:gd name="T96" fmla="*/ 8 w 830"/>
                <a:gd name="T97" fmla="*/ 5 h 879"/>
                <a:gd name="T98" fmla="*/ 8 w 830"/>
                <a:gd name="T99" fmla="*/ 5 h 879"/>
                <a:gd name="T100" fmla="*/ 8 w 830"/>
                <a:gd name="T101" fmla="*/ 5 h 8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0"/>
                <a:gd name="T154" fmla="*/ 0 h 879"/>
                <a:gd name="T155" fmla="*/ 830 w 830"/>
                <a:gd name="T156" fmla="*/ 879 h 8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0" h="879">
                  <a:moveTo>
                    <a:pt x="476" y="0"/>
                  </a:moveTo>
                  <a:lnTo>
                    <a:pt x="476" y="0"/>
                  </a:lnTo>
                  <a:lnTo>
                    <a:pt x="508" y="10"/>
                  </a:lnTo>
                  <a:lnTo>
                    <a:pt x="543" y="24"/>
                  </a:lnTo>
                  <a:lnTo>
                    <a:pt x="571" y="45"/>
                  </a:lnTo>
                  <a:lnTo>
                    <a:pt x="595" y="66"/>
                  </a:lnTo>
                  <a:lnTo>
                    <a:pt x="613" y="91"/>
                  </a:lnTo>
                  <a:lnTo>
                    <a:pt x="630" y="112"/>
                  </a:lnTo>
                  <a:lnTo>
                    <a:pt x="655" y="129"/>
                  </a:lnTo>
                  <a:lnTo>
                    <a:pt x="669" y="140"/>
                  </a:lnTo>
                  <a:lnTo>
                    <a:pt x="676" y="150"/>
                  </a:lnTo>
                  <a:lnTo>
                    <a:pt x="683" y="164"/>
                  </a:lnTo>
                  <a:lnTo>
                    <a:pt x="686" y="182"/>
                  </a:lnTo>
                  <a:lnTo>
                    <a:pt x="693" y="196"/>
                  </a:lnTo>
                  <a:lnTo>
                    <a:pt x="704" y="210"/>
                  </a:lnTo>
                  <a:lnTo>
                    <a:pt x="718" y="238"/>
                  </a:lnTo>
                  <a:lnTo>
                    <a:pt x="732" y="262"/>
                  </a:lnTo>
                  <a:lnTo>
                    <a:pt x="760" y="308"/>
                  </a:lnTo>
                  <a:lnTo>
                    <a:pt x="774" y="332"/>
                  </a:lnTo>
                  <a:lnTo>
                    <a:pt x="784" y="360"/>
                  </a:lnTo>
                  <a:lnTo>
                    <a:pt x="795" y="374"/>
                  </a:lnTo>
                  <a:lnTo>
                    <a:pt x="805" y="388"/>
                  </a:lnTo>
                  <a:lnTo>
                    <a:pt x="816" y="399"/>
                  </a:lnTo>
                  <a:lnTo>
                    <a:pt x="823" y="416"/>
                  </a:lnTo>
                  <a:lnTo>
                    <a:pt x="826" y="445"/>
                  </a:lnTo>
                  <a:lnTo>
                    <a:pt x="826" y="476"/>
                  </a:lnTo>
                  <a:lnTo>
                    <a:pt x="830" y="543"/>
                  </a:lnTo>
                  <a:lnTo>
                    <a:pt x="826" y="578"/>
                  </a:lnTo>
                  <a:lnTo>
                    <a:pt x="819" y="595"/>
                  </a:lnTo>
                  <a:lnTo>
                    <a:pt x="812" y="609"/>
                  </a:lnTo>
                  <a:lnTo>
                    <a:pt x="774" y="665"/>
                  </a:lnTo>
                  <a:lnTo>
                    <a:pt x="739" y="721"/>
                  </a:lnTo>
                  <a:lnTo>
                    <a:pt x="728" y="739"/>
                  </a:lnTo>
                  <a:lnTo>
                    <a:pt x="718" y="746"/>
                  </a:lnTo>
                  <a:lnTo>
                    <a:pt x="690" y="760"/>
                  </a:lnTo>
                  <a:lnTo>
                    <a:pt x="676" y="767"/>
                  </a:lnTo>
                  <a:lnTo>
                    <a:pt x="665" y="777"/>
                  </a:lnTo>
                  <a:lnTo>
                    <a:pt x="644" y="798"/>
                  </a:lnTo>
                  <a:lnTo>
                    <a:pt x="616" y="819"/>
                  </a:lnTo>
                  <a:lnTo>
                    <a:pt x="585" y="833"/>
                  </a:lnTo>
                  <a:lnTo>
                    <a:pt x="525" y="861"/>
                  </a:lnTo>
                  <a:lnTo>
                    <a:pt x="508" y="868"/>
                  </a:lnTo>
                  <a:lnTo>
                    <a:pt x="487" y="875"/>
                  </a:lnTo>
                  <a:lnTo>
                    <a:pt x="441" y="879"/>
                  </a:lnTo>
                  <a:lnTo>
                    <a:pt x="350" y="875"/>
                  </a:lnTo>
                  <a:lnTo>
                    <a:pt x="308" y="875"/>
                  </a:lnTo>
                  <a:lnTo>
                    <a:pt x="287" y="868"/>
                  </a:lnTo>
                  <a:lnTo>
                    <a:pt x="269" y="861"/>
                  </a:lnTo>
                  <a:lnTo>
                    <a:pt x="252" y="851"/>
                  </a:lnTo>
                  <a:lnTo>
                    <a:pt x="238" y="840"/>
                  </a:lnTo>
                  <a:lnTo>
                    <a:pt x="217" y="830"/>
                  </a:lnTo>
                  <a:lnTo>
                    <a:pt x="199" y="819"/>
                  </a:lnTo>
                  <a:lnTo>
                    <a:pt x="171" y="802"/>
                  </a:lnTo>
                  <a:lnTo>
                    <a:pt x="161" y="788"/>
                  </a:lnTo>
                  <a:lnTo>
                    <a:pt x="150" y="777"/>
                  </a:lnTo>
                  <a:lnTo>
                    <a:pt x="143" y="763"/>
                  </a:lnTo>
                  <a:lnTo>
                    <a:pt x="140" y="746"/>
                  </a:lnTo>
                  <a:lnTo>
                    <a:pt x="133" y="728"/>
                  </a:lnTo>
                  <a:lnTo>
                    <a:pt x="126" y="718"/>
                  </a:lnTo>
                  <a:lnTo>
                    <a:pt x="105" y="697"/>
                  </a:lnTo>
                  <a:lnTo>
                    <a:pt x="94" y="686"/>
                  </a:lnTo>
                  <a:lnTo>
                    <a:pt x="84" y="672"/>
                  </a:lnTo>
                  <a:lnTo>
                    <a:pt x="59" y="637"/>
                  </a:lnTo>
                  <a:lnTo>
                    <a:pt x="42" y="602"/>
                  </a:lnTo>
                  <a:lnTo>
                    <a:pt x="35" y="585"/>
                  </a:lnTo>
                  <a:lnTo>
                    <a:pt x="28" y="567"/>
                  </a:lnTo>
                  <a:lnTo>
                    <a:pt x="28" y="546"/>
                  </a:lnTo>
                  <a:lnTo>
                    <a:pt x="28" y="525"/>
                  </a:lnTo>
                  <a:lnTo>
                    <a:pt x="28" y="504"/>
                  </a:lnTo>
                  <a:lnTo>
                    <a:pt x="24" y="487"/>
                  </a:lnTo>
                  <a:lnTo>
                    <a:pt x="14" y="445"/>
                  </a:lnTo>
                  <a:lnTo>
                    <a:pt x="3" y="406"/>
                  </a:lnTo>
                  <a:lnTo>
                    <a:pt x="0" y="385"/>
                  </a:lnTo>
                  <a:lnTo>
                    <a:pt x="3" y="367"/>
                  </a:lnTo>
                  <a:lnTo>
                    <a:pt x="10" y="353"/>
                  </a:lnTo>
                  <a:lnTo>
                    <a:pt x="21" y="343"/>
                  </a:lnTo>
                  <a:lnTo>
                    <a:pt x="31" y="332"/>
                  </a:lnTo>
                  <a:lnTo>
                    <a:pt x="38" y="318"/>
                  </a:lnTo>
                  <a:lnTo>
                    <a:pt x="38" y="290"/>
                  </a:lnTo>
                  <a:lnTo>
                    <a:pt x="42" y="276"/>
                  </a:lnTo>
                  <a:lnTo>
                    <a:pt x="45" y="262"/>
                  </a:lnTo>
                  <a:lnTo>
                    <a:pt x="52" y="252"/>
                  </a:lnTo>
                  <a:lnTo>
                    <a:pt x="59" y="248"/>
                  </a:lnTo>
                  <a:lnTo>
                    <a:pt x="80" y="241"/>
                  </a:lnTo>
                  <a:lnTo>
                    <a:pt x="98" y="231"/>
                  </a:lnTo>
                  <a:lnTo>
                    <a:pt x="112" y="224"/>
                  </a:lnTo>
                  <a:lnTo>
                    <a:pt x="126" y="210"/>
                  </a:lnTo>
                  <a:lnTo>
                    <a:pt x="136" y="196"/>
                  </a:lnTo>
                  <a:lnTo>
                    <a:pt x="140" y="182"/>
                  </a:lnTo>
                  <a:lnTo>
                    <a:pt x="140" y="164"/>
                  </a:lnTo>
                  <a:lnTo>
                    <a:pt x="143" y="133"/>
                  </a:lnTo>
                  <a:lnTo>
                    <a:pt x="147" y="119"/>
                  </a:lnTo>
                  <a:lnTo>
                    <a:pt x="154" y="108"/>
                  </a:lnTo>
                  <a:lnTo>
                    <a:pt x="175" y="91"/>
                  </a:lnTo>
                  <a:lnTo>
                    <a:pt x="185" y="84"/>
                  </a:lnTo>
                  <a:lnTo>
                    <a:pt x="196" y="84"/>
                  </a:lnTo>
                  <a:lnTo>
                    <a:pt x="206" y="80"/>
                  </a:lnTo>
                  <a:lnTo>
                    <a:pt x="220" y="77"/>
                  </a:lnTo>
                  <a:lnTo>
                    <a:pt x="227" y="70"/>
                  </a:lnTo>
                  <a:lnTo>
                    <a:pt x="238" y="63"/>
                  </a:lnTo>
                  <a:lnTo>
                    <a:pt x="252" y="49"/>
                  </a:lnTo>
                  <a:lnTo>
                    <a:pt x="266" y="38"/>
                  </a:lnTo>
                  <a:lnTo>
                    <a:pt x="287" y="31"/>
                  </a:lnTo>
                  <a:lnTo>
                    <a:pt x="304" y="24"/>
                  </a:lnTo>
                  <a:lnTo>
                    <a:pt x="325" y="24"/>
                  </a:lnTo>
                  <a:lnTo>
                    <a:pt x="336" y="31"/>
                  </a:lnTo>
                  <a:lnTo>
                    <a:pt x="346" y="38"/>
                  </a:lnTo>
                  <a:lnTo>
                    <a:pt x="353" y="49"/>
                  </a:lnTo>
                  <a:lnTo>
                    <a:pt x="364" y="56"/>
                  </a:lnTo>
                  <a:lnTo>
                    <a:pt x="378" y="63"/>
                  </a:lnTo>
                  <a:lnTo>
                    <a:pt x="395" y="63"/>
                  </a:lnTo>
                  <a:lnTo>
                    <a:pt x="413" y="59"/>
                  </a:lnTo>
                  <a:lnTo>
                    <a:pt x="427" y="52"/>
                  </a:lnTo>
                  <a:lnTo>
                    <a:pt x="441" y="49"/>
                  </a:lnTo>
                  <a:lnTo>
                    <a:pt x="448" y="38"/>
                  </a:lnTo>
                  <a:lnTo>
                    <a:pt x="462" y="21"/>
                  </a:lnTo>
                  <a:lnTo>
                    <a:pt x="469" y="14"/>
                  </a:lnTo>
                  <a:lnTo>
                    <a:pt x="480" y="10"/>
                  </a:lnTo>
                  <a:lnTo>
                    <a:pt x="501" y="7"/>
                  </a:lnTo>
                </a:path>
              </a:pathLst>
            </a:custGeom>
            <a:noFill/>
            <a:ln w="12700">
              <a:solidFill>
                <a:srgbClr val="9729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280" name="Freeform 1699"/>
            <p:cNvSpPr>
              <a:spLocks/>
            </p:cNvSpPr>
            <p:nvPr/>
          </p:nvSpPr>
          <p:spPr bwMode="auto">
            <a:xfrm>
              <a:off x="3067" y="1946"/>
              <a:ext cx="764" cy="790"/>
            </a:xfrm>
            <a:custGeom>
              <a:avLst/>
              <a:gdLst>
                <a:gd name="T0" fmla="*/ 8 w 813"/>
                <a:gd name="T1" fmla="*/ 5 h 869"/>
                <a:gd name="T2" fmla="*/ 8 w 813"/>
                <a:gd name="T3" fmla="*/ 5 h 869"/>
                <a:gd name="T4" fmla="*/ 8 w 813"/>
                <a:gd name="T5" fmla="*/ 5 h 869"/>
                <a:gd name="T6" fmla="*/ 8 w 813"/>
                <a:gd name="T7" fmla="*/ 5 h 869"/>
                <a:gd name="T8" fmla="*/ 8 w 813"/>
                <a:gd name="T9" fmla="*/ 5 h 869"/>
                <a:gd name="T10" fmla="*/ 4 w 813"/>
                <a:gd name="T11" fmla="*/ 5 h 869"/>
                <a:gd name="T12" fmla="*/ 8 w 813"/>
                <a:gd name="T13" fmla="*/ 5 h 869"/>
                <a:gd name="T14" fmla="*/ 8 w 813"/>
                <a:gd name="T15" fmla="*/ 5 h 869"/>
                <a:gd name="T16" fmla="*/ 8 w 813"/>
                <a:gd name="T17" fmla="*/ 5 h 869"/>
                <a:gd name="T18" fmla="*/ 8 w 813"/>
                <a:gd name="T19" fmla="*/ 5 h 869"/>
                <a:gd name="T20" fmla="*/ 8 w 813"/>
                <a:gd name="T21" fmla="*/ 5 h 869"/>
                <a:gd name="T22" fmla="*/ 8 w 813"/>
                <a:gd name="T23" fmla="*/ 5 h 869"/>
                <a:gd name="T24" fmla="*/ 8 w 813"/>
                <a:gd name="T25" fmla="*/ 5 h 869"/>
                <a:gd name="T26" fmla="*/ 8 w 813"/>
                <a:gd name="T27" fmla="*/ 5 h 869"/>
                <a:gd name="T28" fmla="*/ 8 w 813"/>
                <a:gd name="T29" fmla="*/ 5 h 869"/>
                <a:gd name="T30" fmla="*/ 8 w 813"/>
                <a:gd name="T31" fmla="*/ 5 h 869"/>
                <a:gd name="T32" fmla="*/ 8 w 813"/>
                <a:gd name="T33" fmla="*/ 5 h 869"/>
                <a:gd name="T34" fmla="*/ 8 w 813"/>
                <a:gd name="T35" fmla="*/ 5 h 869"/>
                <a:gd name="T36" fmla="*/ 8 w 813"/>
                <a:gd name="T37" fmla="*/ 5 h 869"/>
                <a:gd name="T38" fmla="*/ 8 w 813"/>
                <a:gd name="T39" fmla="*/ 5 h 869"/>
                <a:gd name="T40" fmla="*/ 8 w 813"/>
                <a:gd name="T41" fmla="*/ 5 h 869"/>
                <a:gd name="T42" fmla="*/ 8 w 813"/>
                <a:gd name="T43" fmla="*/ 5 h 869"/>
                <a:gd name="T44" fmla="*/ 8 w 813"/>
                <a:gd name="T45" fmla="*/ 5 h 869"/>
                <a:gd name="T46" fmla="*/ 8 w 813"/>
                <a:gd name="T47" fmla="*/ 5 h 869"/>
                <a:gd name="T48" fmla="*/ 8 w 813"/>
                <a:gd name="T49" fmla="*/ 5 h 869"/>
                <a:gd name="T50" fmla="*/ 8 w 813"/>
                <a:gd name="T51" fmla="*/ 5 h 869"/>
                <a:gd name="T52" fmla="*/ 8 w 813"/>
                <a:gd name="T53" fmla="*/ 5 h 869"/>
                <a:gd name="T54" fmla="*/ 8 w 813"/>
                <a:gd name="T55" fmla="*/ 5 h 869"/>
                <a:gd name="T56" fmla="*/ 8 w 813"/>
                <a:gd name="T57" fmla="*/ 5 h 869"/>
                <a:gd name="T58" fmla="*/ 8 w 813"/>
                <a:gd name="T59" fmla="*/ 5 h 869"/>
                <a:gd name="T60" fmla="*/ 8 w 813"/>
                <a:gd name="T61" fmla="*/ 5 h 869"/>
                <a:gd name="T62" fmla="*/ 8 w 813"/>
                <a:gd name="T63" fmla="*/ 5 h 869"/>
                <a:gd name="T64" fmla="*/ 8 w 813"/>
                <a:gd name="T65" fmla="*/ 5 h 869"/>
                <a:gd name="T66" fmla="*/ 8 w 813"/>
                <a:gd name="T67" fmla="*/ 5 h 869"/>
                <a:gd name="T68" fmla="*/ 8 w 813"/>
                <a:gd name="T69" fmla="*/ 5 h 869"/>
                <a:gd name="T70" fmla="*/ 8 w 813"/>
                <a:gd name="T71" fmla="*/ 5 h 869"/>
                <a:gd name="T72" fmla="*/ 8 w 813"/>
                <a:gd name="T73" fmla="*/ 5 h 869"/>
                <a:gd name="T74" fmla="*/ 8 w 813"/>
                <a:gd name="T75" fmla="*/ 5 h 869"/>
                <a:gd name="T76" fmla="*/ 8 w 813"/>
                <a:gd name="T77" fmla="*/ 5 h 869"/>
                <a:gd name="T78" fmla="*/ 8 w 813"/>
                <a:gd name="T79" fmla="*/ 5 h 869"/>
                <a:gd name="T80" fmla="*/ 8 w 813"/>
                <a:gd name="T81" fmla="*/ 5 h 869"/>
                <a:gd name="T82" fmla="*/ 8 w 813"/>
                <a:gd name="T83" fmla="*/ 4 h 869"/>
                <a:gd name="T84" fmla="*/ 8 w 813"/>
                <a:gd name="T85" fmla="*/ 5 h 869"/>
                <a:gd name="T86" fmla="*/ 8 w 813"/>
                <a:gd name="T87" fmla="*/ 5 h 869"/>
                <a:gd name="T88" fmla="*/ 8 w 813"/>
                <a:gd name="T89" fmla="*/ 5 h 869"/>
                <a:gd name="T90" fmla="*/ 8 w 813"/>
                <a:gd name="T91" fmla="*/ 5 h 869"/>
                <a:gd name="T92" fmla="*/ 8 w 813"/>
                <a:gd name="T93" fmla="*/ 5 h 869"/>
                <a:gd name="T94" fmla="*/ 8 w 813"/>
                <a:gd name="T95" fmla="*/ 5 h 8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3"/>
                <a:gd name="T145" fmla="*/ 0 h 869"/>
                <a:gd name="T146" fmla="*/ 813 w 813"/>
                <a:gd name="T147" fmla="*/ 869 h 8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3" h="869">
                  <a:moveTo>
                    <a:pt x="189" y="81"/>
                  </a:moveTo>
                  <a:lnTo>
                    <a:pt x="189" y="81"/>
                  </a:lnTo>
                  <a:lnTo>
                    <a:pt x="172" y="84"/>
                  </a:lnTo>
                  <a:lnTo>
                    <a:pt x="154" y="88"/>
                  </a:lnTo>
                  <a:lnTo>
                    <a:pt x="144" y="95"/>
                  </a:lnTo>
                  <a:lnTo>
                    <a:pt x="133" y="105"/>
                  </a:lnTo>
                  <a:lnTo>
                    <a:pt x="119" y="130"/>
                  </a:lnTo>
                  <a:lnTo>
                    <a:pt x="105" y="161"/>
                  </a:lnTo>
                  <a:lnTo>
                    <a:pt x="98" y="193"/>
                  </a:lnTo>
                  <a:lnTo>
                    <a:pt x="95" y="214"/>
                  </a:lnTo>
                  <a:lnTo>
                    <a:pt x="98" y="266"/>
                  </a:lnTo>
                  <a:lnTo>
                    <a:pt x="98" y="284"/>
                  </a:lnTo>
                  <a:lnTo>
                    <a:pt x="95" y="298"/>
                  </a:lnTo>
                  <a:lnTo>
                    <a:pt x="81" y="329"/>
                  </a:lnTo>
                  <a:lnTo>
                    <a:pt x="46" y="382"/>
                  </a:lnTo>
                  <a:lnTo>
                    <a:pt x="28" y="406"/>
                  </a:lnTo>
                  <a:lnTo>
                    <a:pt x="11" y="424"/>
                  </a:lnTo>
                  <a:lnTo>
                    <a:pt x="4" y="438"/>
                  </a:lnTo>
                  <a:lnTo>
                    <a:pt x="0" y="449"/>
                  </a:lnTo>
                  <a:lnTo>
                    <a:pt x="0" y="463"/>
                  </a:lnTo>
                  <a:lnTo>
                    <a:pt x="4" y="480"/>
                  </a:lnTo>
                  <a:lnTo>
                    <a:pt x="7" y="491"/>
                  </a:lnTo>
                  <a:lnTo>
                    <a:pt x="14" y="501"/>
                  </a:lnTo>
                  <a:lnTo>
                    <a:pt x="35" y="522"/>
                  </a:lnTo>
                  <a:lnTo>
                    <a:pt x="74" y="554"/>
                  </a:lnTo>
                  <a:lnTo>
                    <a:pt x="84" y="568"/>
                  </a:lnTo>
                  <a:lnTo>
                    <a:pt x="91" y="582"/>
                  </a:lnTo>
                  <a:lnTo>
                    <a:pt x="91" y="599"/>
                  </a:lnTo>
                  <a:lnTo>
                    <a:pt x="91" y="617"/>
                  </a:lnTo>
                  <a:lnTo>
                    <a:pt x="84" y="680"/>
                  </a:lnTo>
                  <a:lnTo>
                    <a:pt x="84" y="701"/>
                  </a:lnTo>
                  <a:lnTo>
                    <a:pt x="88" y="715"/>
                  </a:lnTo>
                  <a:lnTo>
                    <a:pt x="98" y="725"/>
                  </a:lnTo>
                  <a:lnTo>
                    <a:pt x="116" y="732"/>
                  </a:lnTo>
                  <a:lnTo>
                    <a:pt x="133" y="736"/>
                  </a:lnTo>
                  <a:lnTo>
                    <a:pt x="151" y="736"/>
                  </a:lnTo>
                  <a:lnTo>
                    <a:pt x="168" y="743"/>
                  </a:lnTo>
                  <a:lnTo>
                    <a:pt x="175" y="746"/>
                  </a:lnTo>
                  <a:lnTo>
                    <a:pt x="182" y="753"/>
                  </a:lnTo>
                  <a:lnTo>
                    <a:pt x="193" y="767"/>
                  </a:lnTo>
                  <a:lnTo>
                    <a:pt x="196" y="788"/>
                  </a:lnTo>
                  <a:lnTo>
                    <a:pt x="203" y="806"/>
                  </a:lnTo>
                  <a:lnTo>
                    <a:pt x="210" y="823"/>
                  </a:lnTo>
                  <a:lnTo>
                    <a:pt x="221" y="834"/>
                  </a:lnTo>
                  <a:lnTo>
                    <a:pt x="235" y="848"/>
                  </a:lnTo>
                  <a:lnTo>
                    <a:pt x="252" y="855"/>
                  </a:lnTo>
                  <a:lnTo>
                    <a:pt x="270" y="858"/>
                  </a:lnTo>
                  <a:lnTo>
                    <a:pt x="280" y="855"/>
                  </a:lnTo>
                  <a:lnTo>
                    <a:pt x="287" y="851"/>
                  </a:lnTo>
                  <a:lnTo>
                    <a:pt x="305" y="844"/>
                  </a:lnTo>
                  <a:lnTo>
                    <a:pt x="322" y="841"/>
                  </a:lnTo>
                  <a:lnTo>
                    <a:pt x="340" y="841"/>
                  </a:lnTo>
                  <a:lnTo>
                    <a:pt x="357" y="841"/>
                  </a:lnTo>
                  <a:lnTo>
                    <a:pt x="375" y="844"/>
                  </a:lnTo>
                  <a:lnTo>
                    <a:pt x="392" y="855"/>
                  </a:lnTo>
                  <a:lnTo>
                    <a:pt x="410" y="865"/>
                  </a:lnTo>
                  <a:lnTo>
                    <a:pt x="417" y="869"/>
                  </a:lnTo>
                  <a:lnTo>
                    <a:pt x="424" y="865"/>
                  </a:lnTo>
                  <a:lnTo>
                    <a:pt x="442" y="851"/>
                  </a:lnTo>
                  <a:lnTo>
                    <a:pt x="456" y="834"/>
                  </a:lnTo>
                  <a:lnTo>
                    <a:pt x="463" y="827"/>
                  </a:lnTo>
                  <a:lnTo>
                    <a:pt x="473" y="827"/>
                  </a:lnTo>
                  <a:lnTo>
                    <a:pt x="480" y="827"/>
                  </a:lnTo>
                  <a:lnTo>
                    <a:pt x="491" y="830"/>
                  </a:lnTo>
                  <a:lnTo>
                    <a:pt x="512" y="844"/>
                  </a:lnTo>
                  <a:lnTo>
                    <a:pt x="529" y="851"/>
                  </a:lnTo>
                  <a:lnTo>
                    <a:pt x="533" y="851"/>
                  </a:lnTo>
                  <a:lnTo>
                    <a:pt x="536" y="844"/>
                  </a:lnTo>
                  <a:lnTo>
                    <a:pt x="533" y="813"/>
                  </a:lnTo>
                  <a:lnTo>
                    <a:pt x="533" y="809"/>
                  </a:lnTo>
                  <a:lnTo>
                    <a:pt x="536" y="802"/>
                  </a:lnTo>
                  <a:lnTo>
                    <a:pt x="554" y="795"/>
                  </a:lnTo>
                  <a:lnTo>
                    <a:pt x="575" y="788"/>
                  </a:lnTo>
                  <a:lnTo>
                    <a:pt x="592" y="788"/>
                  </a:lnTo>
                  <a:lnTo>
                    <a:pt x="613" y="788"/>
                  </a:lnTo>
                  <a:lnTo>
                    <a:pt x="631" y="788"/>
                  </a:lnTo>
                  <a:lnTo>
                    <a:pt x="652" y="781"/>
                  </a:lnTo>
                  <a:lnTo>
                    <a:pt x="666" y="774"/>
                  </a:lnTo>
                  <a:lnTo>
                    <a:pt x="680" y="760"/>
                  </a:lnTo>
                  <a:lnTo>
                    <a:pt x="690" y="746"/>
                  </a:lnTo>
                  <a:lnTo>
                    <a:pt x="701" y="729"/>
                  </a:lnTo>
                  <a:lnTo>
                    <a:pt x="708" y="708"/>
                  </a:lnTo>
                  <a:lnTo>
                    <a:pt x="718" y="690"/>
                  </a:lnTo>
                  <a:lnTo>
                    <a:pt x="732" y="676"/>
                  </a:lnTo>
                  <a:lnTo>
                    <a:pt x="746" y="666"/>
                  </a:lnTo>
                  <a:lnTo>
                    <a:pt x="764" y="659"/>
                  </a:lnTo>
                  <a:lnTo>
                    <a:pt x="781" y="659"/>
                  </a:lnTo>
                  <a:lnTo>
                    <a:pt x="788" y="659"/>
                  </a:lnTo>
                  <a:lnTo>
                    <a:pt x="795" y="652"/>
                  </a:lnTo>
                  <a:lnTo>
                    <a:pt x="795" y="645"/>
                  </a:lnTo>
                  <a:lnTo>
                    <a:pt x="799" y="634"/>
                  </a:lnTo>
                  <a:lnTo>
                    <a:pt x="792" y="610"/>
                  </a:lnTo>
                  <a:lnTo>
                    <a:pt x="781" y="564"/>
                  </a:lnTo>
                  <a:lnTo>
                    <a:pt x="778" y="547"/>
                  </a:lnTo>
                  <a:lnTo>
                    <a:pt x="778" y="529"/>
                  </a:lnTo>
                  <a:lnTo>
                    <a:pt x="781" y="515"/>
                  </a:lnTo>
                  <a:lnTo>
                    <a:pt x="788" y="498"/>
                  </a:lnTo>
                  <a:lnTo>
                    <a:pt x="799" y="466"/>
                  </a:lnTo>
                  <a:lnTo>
                    <a:pt x="809" y="427"/>
                  </a:lnTo>
                  <a:lnTo>
                    <a:pt x="813" y="389"/>
                  </a:lnTo>
                  <a:lnTo>
                    <a:pt x="809" y="368"/>
                  </a:lnTo>
                  <a:lnTo>
                    <a:pt x="806" y="350"/>
                  </a:lnTo>
                  <a:lnTo>
                    <a:pt x="799" y="333"/>
                  </a:lnTo>
                  <a:lnTo>
                    <a:pt x="788" y="319"/>
                  </a:lnTo>
                  <a:lnTo>
                    <a:pt x="774" y="305"/>
                  </a:lnTo>
                  <a:lnTo>
                    <a:pt x="764" y="287"/>
                  </a:lnTo>
                  <a:lnTo>
                    <a:pt x="757" y="273"/>
                  </a:lnTo>
                  <a:lnTo>
                    <a:pt x="753" y="256"/>
                  </a:lnTo>
                  <a:lnTo>
                    <a:pt x="753" y="238"/>
                  </a:lnTo>
                  <a:lnTo>
                    <a:pt x="753" y="221"/>
                  </a:lnTo>
                  <a:lnTo>
                    <a:pt x="753" y="207"/>
                  </a:lnTo>
                  <a:lnTo>
                    <a:pt x="753" y="193"/>
                  </a:lnTo>
                  <a:lnTo>
                    <a:pt x="750" y="179"/>
                  </a:lnTo>
                  <a:lnTo>
                    <a:pt x="739" y="165"/>
                  </a:lnTo>
                  <a:lnTo>
                    <a:pt x="729" y="154"/>
                  </a:lnTo>
                  <a:lnTo>
                    <a:pt x="711" y="147"/>
                  </a:lnTo>
                  <a:lnTo>
                    <a:pt x="680" y="140"/>
                  </a:lnTo>
                  <a:lnTo>
                    <a:pt x="666" y="133"/>
                  </a:lnTo>
                  <a:lnTo>
                    <a:pt x="652" y="123"/>
                  </a:lnTo>
                  <a:lnTo>
                    <a:pt x="641" y="112"/>
                  </a:lnTo>
                  <a:lnTo>
                    <a:pt x="634" y="95"/>
                  </a:lnTo>
                  <a:lnTo>
                    <a:pt x="627" y="67"/>
                  </a:lnTo>
                  <a:lnTo>
                    <a:pt x="624" y="53"/>
                  </a:lnTo>
                  <a:lnTo>
                    <a:pt x="610" y="42"/>
                  </a:lnTo>
                  <a:lnTo>
                    <a:pt x="603" y="39"/>
                  </a:lnTo>
                  <a:lnTo>
                    <a:pt x="596" y="39"/>
                  </a:lnTo>
                  <a:lnTo>
                    <a:pt x="578" y="42"/>
                  </a:lnTo>
                  <a:lnTo>
                    <a:pt x="564" y="46"/>
                  </a:lnTo>
                  <a:lnTo>
                    <a:pt x="547" y="49"/>
                  </a:lnTo>
                  <a:lnTo>
                    <a:pt x="505" y="46"/>
                  </a:lnTo>
                  <a:lnTo>
                    <a:pt x="484" y="42"/>
                  </a:lnTo>
                  <a:lnTo>
                    <a:pt x="463" y="32"/>
                  </a:lnTo>
                  <a:lnTo>
                    <a:pt x="435" y="18"/>
                  </a:lnTo>
                  <a:lnTo>
                    <a:pt x="406" y="4"/>
                  </a:lnTo>
                  <a:lnTo>
                    <a:pt x="396" y="0"/>
                  </a:lnTo>
                  <a:lnTo>
                    <a:pt x="382" y="4"/>
                  </a:lnTo>
                  <a:lnTo>
                    <a:pt x="371" y="11"/>
                  </a:lnTo>
                  <a:lnTo>
                    <a:pt x="361" y="25"/>
                  </a:lnTo>
                  <a:lnTo>
                    <a:pt x="350" y="49"/>
                  </a:lnTo>
                  <a:lnTo>
                    <a:pt x="340" y="56"/>
                  </a:lnTo>
                  <a:lnTo>
                    <a:pt x="329" y="60"/>
                  </a:lnTo>
                  <a:lnTo>
                    <a:pt x="315" y="60"/>
                  </a:lnTo>
                  <a:lnTo>
                    <a:pt x="305" y="56"/>
                  </a:lnTo>
                  <a:lnTo>
                    <a:pt x="284" y="42"/>
                  </a:lnTo>
                  <a:lnTo>
                    <a:pt x="277" y="42"/>
                  </a:lnTo>
                  <a:lnTo>
                    <a:pt x="270" y="46"/>
                  </a:lnTo>
                  <a:lnTo>
                    <a:pt x="259" y="60"/>
                  </a:lnTo>
                  <a:lnTo>
                    <a:pt x="256" y="81"/>
                  </a:lnTo>
                  <a:lnTo>
                    <a:pt x="256" y="102"/>
                  </a:lnTo>
                  <a:lnTo>
                    <a:pt x="252" y="105"/>
                  </a:lnTo>
                  <a:lnTo>
                    <a:pt x="245" y="105"/>
                  </a:lnTo>
                  <a:lnTo>
                    <a:pt x="224" y="98"/>
                  </a:lnTo>
                  <a:lnTo>
                    <a:pt x="189" y="81"/>
                  </a:lnTo>
                  <a:close/>
                </a:path>
              </a:pathLst>
            </a:custGeom>
            <a:noFill/>
            <a:ln w="12700">
              <a:solidFill>
                <a:srgbClr val="9729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840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БРОНХИАЛЬНАЯ АСТМА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05441" y="2204864"/>
            <a:ext cx="8964488" cy="4343400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0000"/>
                </a:solidFill>
              </a:rPr>
              <a:t>ВНУТРЕННИЕ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dirty="0" smtClean="0">
                <a:solidFill>
                  <a:srgbClr val="000000"/>
                </a:solidFill>
              </a:rPr>
              <a:t>Наследственность</a:t>
            </a:r>
          </a:p>
          <a:p>
            <a:pPr marL="728663">
              <a:defRPr/>
            </a:pPr>
            <a:r>
              <a:rPr lang="ru-RU" sz="2600" b="1" dirty="0" smtClean="0">
                <a:solidFill>
                  <a:srgbClr val="000000"/>
                </a:solidFill>
              </a:rPr>
              <a:t>гены, предрасполагающие к </a:t>
            </a:r>
            <a:r>
              <a:rPr lang="ru-RU" sz="2600" b="1" dirty="0" err="1" smtClean="0">
                <a:solidFill>
                  <a:srgbClr val="000000"/>
                </a:solidFill>
              </a:rPr>
              <a:t>атопии</a:t>
            </a:r>
            <a:endParaRPr lang="ru-RU" sz="2600" b="1" dirty="0" smtClean="0">
              <a:solidFill>
                <a:srgbClr val="000000"/>
              </a:solidFill>
            </a:endParaRPr>
          </a:p>
          <a:p>
            <a:pPr marL="728663">
              <a:defRPr/>
            </a:pPr>
            <a:r>
              <a:rPr lang="ru-RU" sz="2600" b="1" dirty="0" smtClean="0">
                <a:solidFill>
                  <a:srgbClr val="000000"/>
                </a:solidFill>
              </a:rPr>
              <a:t>гены, предрасполагающие к бронхиальной гиперреактивности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00"/>
                </a:solidFill>
              </a:rPr>
              <a:t>Ожирение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600" b="1" dirty="0" smtClean="0">
                <a:solidFill>
                  <a:srgbClr val="000000"/>
                </a:solidFill>
              </a:rPr>
              <a:t>(лептин может </a:t>
            </a:r>
            <a:r>
              <a:rPr lang="ru-RU" sz="2600" b="1" dirty="0">
                <a:solidFill>
                  <a:srgbClr val="000000"/>
                </a:solidFill>
              </a:rPr>
              <a:t>влиять на </a:t>
            </a:r>
            <a:r>
              <a:rPr lang="ru-RU" sz="2600" b="1" dirty="0" smtClean="0">
                <a:solidFill>
                  <a:srgbClr val="000000"/>
                </a:solidFill>
              </a:rPr>
              <a:t>функцию </a:t>
            </a:r>
            <a:r>
              <a:rPr lang="ru-RU" sz="2600" b="1" dirty="0">
                <a:solidFill>
                  <a:srgbClr val="000000"/>
                </a:solidFill>
              </a:rPr>
              <a:t>дыхательных путей и увеличивать вероятность </a:t>
            </a:r>
            <a:r>
              <a:rPr lang="ru-RU" sz="2600" b="1" dirty="0" smtClean="0">
                <a:solidFill>
                  <a:srgbClr val="000000"/>
                </a:solidFill>
              </a:rPr>
              <a:t>развития </a:t>
            </a:r>
            <a:r>
              <a:rPr lang="ru-RU" sz="2600" b="1" dirty="0">
                <a:solidFill>
                  <a:srgbClr val="000000"/>
                </a:solidFill>
              </a:rPr>
              <a:t>бронхиальной </a:t>
            </a:r>
            <a:r>
              <a:rPr lang="ru-RU" sz="2600" b="1" dirty="0" smtClean="0">
                <a:solidFill>
                  <a:srgbClr val="000000"/>
                </a:solidFill>
              </a:rPr>
              <a:t>астмы)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00"/>
                </a:solidFill>
              </a:rPr>
              <a:t>Пол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(м</a:t>
            </a:r>
            <a:r>
              <a:rPr lang="ru-RU" sz="2600" b="1" dirty="0" smtClean="0">
                <a:solidFill>
                  <a:srgbClr val="000000"/>
                </a:solidFill>
              </a:rPr>
              <a:t>ужской </a:t>
            </a:r>
            <a:r>
              <a:rPr lang="ru-RU" sz="2600" b="1" dirty="0">
                <a:solidFill>
                  <a:srgbClr val="000000"/>
                </a:solidFill>
              </a:rPr>
              <a:t>пол является фактором риска БА у детей. У детей в возрасте младше 14 лет распространенность БА почти в два раза выше у мальчиков, чем у </a:t>
            </a:r>
            <a:r>
              <a:rPr lang="ru-RU" sz="2600" b="1" dirty="0" smtClean="0">
                <a:solidFill>
                  <a:srgbClr val="000000"/>
                </a:solidFill>
              </a:rPr>
              <a:t>девочек. </a:t>
            </a:r>
            <a:r>
              <a:rPr lang="ru-RU" sz="2600" b="1" dirty="0">
                <a:solidFill>
                  <a:srgbClr val="000000"/>
                </a:solidFill>
              </a:rPr>
              <a:t>По мере взросления половые различия сглаживаются, и у взрослых распространенность БА у женщин превосходит распространенность у мужчин</a:t>
            </a:r>
            <a:r>
              <a:rPr lang="ru-RU" sz="2600" b="1" dirty="0" smtClean="0">
                <a:solidFill>
                  <a:srgbClr val="000000"/>
                </a:solidFill>
              </a:rPr>
              <a:t>.)</a:t>
            </a:r>
            <a:endParaRPr lang="ru-RU" b="1" dirty="0" smtClean="0"/>
          </a:p>
        </p:txBody>
      </p:sp>
      <p:sp>
        <p:nvSpPr>
          <p:cNvPr id="336900" name="Текст 4"/>
          <p:cNvSpPr>
            <a:spLocks noGrp="1"/>
          </p:cNvSpPr>
          <p:nvPr>
            <p:ph type="body" sz="quarter" idx="1"/>
          </p:nvPr>
        </p:nvSpPr>
        <p:spPr>
          <a:xfrm>
            <a:off x="2627784" y="1556793"/>
            <a:ext cx="3886200" cy="63976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chemeClr val="tx1"/>
                </a:solidFill>
              </a:rPr>
              <a:t>Факторы риска</a:t>
            </a:r>
            <a:endParaRPr lang="en-US" alt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152775" y="3048000"/>
            <a:ext cx="3476625" cy="8382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Фосфолипиды клеточной мембраны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762500" y="4048125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2590800" y="4167188"/>
            <a:ext cx="229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Фосфолипаза </a:t>
            </a:r>
            <a:r>
              <a:rPr lang="en-US" altLang="ru-RU" sz="1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PL-A2 </a:t>
            </a:r>
            <a:endParaRPr lang="ru-RU" altLang="ru-RU" sz="1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3048000" y="4762500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Арахидоновая кислота</a:t>
            </a:r>
          </a:p>
        </p:txBody>
      </p:sp>
      <p:sp>
        <p:nvSpPr>
          <p:cNvPr id="7" name="Стрелка вниз 6"/>
          <p:cNvSpPr/>
          <p:nvPr/>
        </p:nvSpPr>
        <p:spPr>
          <a:xfrm rot="1940550">
            <a:off x="3378200" y="5130800"/>
            <a:ext cx="268288" cy="776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551820">
            <a:off x="6022975" y="5105400"/>
            <a:ext cx="320675" cy="774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1690688" y="5119688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липоксигеназа</a:t>
            </a: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>
            <a:off x="6262688" y="50482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циклоксигеназа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914400" y="2362200"/>
            <a:ext cx="7143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6375" y="5976938"/>
            <a:ext cx="2214563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Лейкотриены</a:t>
            </a:r>
            <a:endParaRPr lang="ru-RU" sz="2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6" name="TextBox 13"/>
          <p:cNvSpPr txBox="1">
            <a:spLocks noChangeArrowheads="1"/>
          </p:cNvSpPr>
          <p:nvPr/>
        </p:nvSpPr>
        <p:spPr bwMode="auto">
          <a:xfrm>
            <a:off x="76200" y="167640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Патогенный фактор</a:t>
            </a:r>
          </a:p>
        </p:txBody>
      </p:sp>
      <p:sp>
        <p:nvSpPr>
          <p:cNvPr id="39949" name="TextBox 14"/>
          <p:cNvSpPr txBox="1">
            <a:spLocks noChangeArrowheads="1"/>
          </p:cNvSpPr>
          <p:nvPr/>
        </p:nvSpPr>
        <p:spPr bwMode="auto">
          <a:xfrm>
            <a:off x="76200" y="4138613"/>
            <a:ext cx="1790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Продукция цитокинов,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интерлейкинов</a:t>
            </a:r>
            <a:endParaRPr lang="ru-RU" alt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TextBox 15"/>
          <p:cNvSpPr txBox="1">
            <a:spLocks noChangeArrowheads="1"/>
          </p:cNvSpPr>
          <p:nvPr/>
        </p:nvSpPr>
        <p:spPr bwMode="auto">
          <a:xfrm>
            <a:off x="76200" y="270986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Лимфоциты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Эозинофилы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Нейтрофилы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Тучные клетки </a:t>
            </a: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059782" y="3888581"/>
            <a:ext cx="114300" cy="947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19813" y="5976938"/>
            <a:ext cx="2643187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Простагландины</a:t>
            </a:r>
            <a:r>
              <a:rPr lang="ru-RU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241" name="TextBox 19"/>
          <p:cNvSpPr txBox="1">
            <a:spLocks noChangeArrowheads="1"/>
          </p:cNvSpPr>
          <p:nvPr/>
        </p:nvSpPr>
        <p:spPr bwMode="auto">
          <a:xfrm>
            <a:off x="1752600" y="1619250"/>
            <a:ext cx="7315200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 воздействием любых </a:t>
            </a:r>
            <a:r>
              <a:rPr lang="ru-RU" altLang="ru-RU" sz="2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провоспалительных</a:t>
            </a:r>
            <a:r>
              <a:rPr lang="ru-RU" altLang="ru-RU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факторов в лейкоцитах активируются и высвобождаются </a:t>
            </a:r>
            <a:r>
              <a:rPr lang="ru-RU" altLang="ru-RU" sz="2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лизосомальные</a:t>
            </a:r>
            <a:r>
              <a:rPr lang="ru-RU" altLang="ru-RU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ферменты, вследствие чего начинает разрушаться мембрана клеток, состоящая из фосфолипидов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2242" name="Заголовок 1"/>
          <p:cNvSpPr>
            <a:spLocks noGrp="1"/>
          </p:cNvSpPr>
          <p:nvPr>
            <p:ph type="title"/>
          </p:nvPr>
        </p:nvSpPr>
        <p:spPr>
          <a:xfrm>
            <a:off x="228600" y="169863"/>
            <a:ext cx="8915400" cy="104933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ВЫБРОС МЕДИАТОРОВ ВОСПАЛЕНИЯ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919163" y="3857625"/>
            <a:ext cx="714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0" y="3505200"/>
            <a:ext cx="18288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14400" y="5867400"/>
            <a:ext cx="33528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14600" y="4038600"/>
            <a:ext cx="22860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65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4" grpId="0" animBg="1"/>
      <p:bldP spid="39940" grpId="0"/>
      <p:bldP spid="39941" grpId="0"/>
      <p:bldP spid="7" grpId="0" animBg="1"/>
      <p:bldP spid="8" grpId="0" animBg="1"/>
      <p:bldP spid="39944" grpId="0"/>
      <p:bldP spid="39945" grpId="0"/>
      <p:bldP spid="12" grpId="0" animBg="1"/>
      <p:bldP spid="13" grpId="0" animBg="1"/>
      <p:bldP spid="39949" grpId="0"/>
      <p:bldP spid="39950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/>
          <a:p>
            <a:pPr eaLnBrk="1" hangingPunct="1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МЕДИАТОРЫ ВОСПАЛЕНИЯ</a:t>
            </a:r>
            <a:endParaRPr lang="en-US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304800" y="1620838"/>
            <a:ext cx="86868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настоящее время известно более 100 различных медиаторов,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участвующих в патогенезе Ба  и АР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развитии сложной воспалительной реакции в дыхательных путях.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2590800"/>
            <a:ext cx="8839200" cy="188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Цистеиниловые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лейкотриены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мощными 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бронхоконстрикторами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медиаторами воспаления. Выделяются преимущественно тучными клетками и эозинофилами.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4581128"/>
            <a:ext cx="88392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медиаторов,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ингибирование которого приводит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улучшению функции легких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уменьшению выраженности симптомов БА и АР</a:t>
            </a:r>
            <a:endParaRPr lang="ru-RU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81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 err="1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Лейкотриены</a:t>
            </a:r>
            <a:r>
              <a:rPr lang="ru-RU" altLang="ru-RU" sz="2400" b="1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активные медиаторы воспаления при БА </a:t>
            </a:r>
            <a:r>
              <a:rPr lang="ru-RU" altLang="ru-RU" sz="2400" b="1" baseline="-250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32" name="Объект 3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8478" y="3737052"/>
            <a:ext cx="887045" cy="242337"/>
          </a:xfrm>
          <a:prstGeom prst="rect">
            <a:avLst/>
          </a:prstGeom>
        </p:spPr>
      </p:pic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96924" y="2475991"/>
            <a:ext cx="531019" cy="558404"/>
            <a:chOff x="3299" y="1030"/>
            <a:chExt cx="446" cy="469"/>
          </a:xfrm>
        </p:grpSpPr>
        <p:sp>
          <p:nvSpPr>
            <p:cNvPr id="5" name="Freeform 93"/>
            <p:cNvSpPr>
              <a:spLocks/>
            </p:cNvSpPr>
            <p:nvPr/>
          </p:nvSpPr>
          <p:spPr bwMode="auto">
            <a:xfrm>
              <a:off x="3299" y="1130"/>
              <a:ext cx="374" cy="369"/>
            </a:xfrm>
            <a:custGeom>
              <a:avLst/>
              <a:gdLst>
                <a:gd name="T0" fmla="*/ 312 w 486"/>
                <a:gd name="T1" fmla="*/ 0 h 421"/>
                <a:gd name="T2" fmla="*/ 238 w 486"/>
                <a:gd name="T3" fmla="*/ 3 h 421"/>
                <a:gd name="T4" fmla="*/ 173 w 486"/>
                <a:gd name="T5" fmla="*/ 14 h 421"/>
                <a:gd name="T6" fmla="*/ 133 w 486"/>
                <a:gd name="T7" fmla="*/ 29 h 421"/>
                <a:gd name="T8" fmla="*/ 101 w 486"/>
                <a:gd name="T9" fmla="*/ 52 h 421"/>
                <a:gd name="T10" fmla="*/ 66 w 486"/>
                <a:gd name="T11" fmla="*/ 86 h 421"/>
                <a:gd name="T12" fmla="*/ 38 w 486"/>
                <a:gd name="T13" fmla="*/ 117 h 421"/>
                <a:gd name="T14" fmla="*/ 22 w 486"/>
                <a:gd name="T15" fmla="*/ 147 h 421"/>
                <a:gd name="T16" fmla="*/ 12 w 486"/>
                <a:gd name="T17" fmla="*/ 192 h 421"/>
                <a:gd name="T18" fmla="*/ 2 w 486"/>
                <a:gd name="T19" fmla="*/ 245 h 421"/>
                <a:gd name="T20" fmla="*/ 2 w 486"/>
                <a:gd name="T21" fmla="*/ 292 h 421"/>
                <a:gd name="T22" fmla="*/ 12 w 486"/>
                <a:gd name="T23" fmla="*/ 322 h 421"/>
                <a:gd name="T24" fmla="*/ 30 w 486"/>
                <a:gd name="T25" fmla="*/ 351 h 421"/>
                <a:gd name="T26" fmla="*/ 57 w 486"/>
                <a:gd name="T27" fmla="*/ 374 h 421"/>
                <a:gd name="T28" fmla="*/ 121 w 486"/>
                <a:gd name="T29" fmla="*/ 401 h 421"/>
                <a:gd name="T30" fmla="*/ 187 w 486"/>
                <a:gd name="T31" fmla="*/ 419 h 421"/>
                <a:gd name="T32" fmla="*/ 235 w 486"/>
                <a:gd name="T33" fmla="*/ 421 h 421"/>
                <a:gd name="T34" fmla="*/ 280 w 486"/>
                <a:gd name="T35" fmla="*/ 417 h 421"/>
                <a:gd name="T36" fmla="*/ 324 w 486"/>
                <a:gd name="T37" fmla="*/ 398 h 421"/>
                <a:gd name="T38" fmla="*/ 363 w 486"/>
                <a:gd name="T39" fmla="*/ 367 h 421"/>
                <a:gd name="T40" fmla="*/ 387 w 486"/>
                <a:gd name="T41" fmla="*/ 333 h 421"/>
                <a:gd name="T42" fmla="*/ 413 w 486"/>
                <a:gd name="T43" fmla="*/ 290 h 421"/>
                <a:gd name="T44" fmla="*/ 429 w 486"/>
                <a:gd name="T45" fmla="*/ 241 h 421"/>
                <a:gd name="T46" fmla="*/ 438 w 486"/>
                <a:gd name="T47" fmla="*/ 216 h 421"/>
                <a:gd name="T48" fmla="*/ 447 w 486"/>
                <a:gd name="T49" fmla="*/ 205 h 421"/>
                <a:gd name="T50" fmla="*/ 461 w 486"/>
                <a:gd name="T51" fmla="*/ 198 h 421"/>
                <a:gd name="T52" fmla="*/ 474 w 486"/>
                <a:gd name="T53" fmla="*/ 184 h 421"/>
                <a:gd name="T54" fmla="*/ 484 w 486"/>
                <a:gd name="T55" fmla="*/ 162 h 421"/>
                <a:gd name="T56" fmla="*/ 486 w 486"/>
                <a:gd name="T57" fmla="*/ 133 h 421"/>
                <a:gd name="T58" fmla="*/ 476 w 486"/>
                <a:gd name="T59" fmla="*/ 102 h 421"/>
                <a:gd name="T60" fmla="*/ 452 w 486"/>
                <a:gd name="T61" fmla="*/ 70 h 421"/>
                <a:gd name="T62" fmla="*/ 413 w 486"/>
                <a:gd name="T63" fmla="*/ 39 h 421"/>
                <a:gd name="T64" fmla="*/ 351 w 486"/>
                <a:gd name="T65" fmla="*/ 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6" h="421">
                  <a:moveTo>
                    <a:pt x="312" y="0"/>
                  </a:moveTo>
                  <a:lnTo>
                    <a:pt x="312" y="0"/>
                  </a:lnTo>
                  <a:lnTo>
                    <a:pt x="290" y="0"/>
                  </a:lnTo>
                  <a:lnTo>
                    <a:pt x="238" y="3"/>
                  </a:lnTo>
                  <a:lnTo>
                    <a:pt x="205" y="7"/>
                  </a:lnTo>
                  <a:lnTo>
                    <a:pt x="173" y="14"/>
                  </a:lnTo>
                  <a:lnTo>
                    <a:pt x="146" y="23"/>
                  </a:lnTo>
                  <a:lnTo>
                    <a:pt x="133" y="29"/>
                  </a:lnTo>
                  <a:lnTo>
                    <a:pt x="121" y="37"/>
                  </a:lnTo>
                  <a:lnTo>
                    <a:pt x="101" y="52"/>
                  </a:lnTo>
                  <a:lnTo>
                    <a:pt x="82" y="68"/>
                  </a:lnTo>
                  <a:lnTo>
                    <a:pt x="66" y="86"/>
                  </a:lnTo>
                  <a:lnTo>
                    <a:pt x="52" y="102"/>
                  </a:lnTo>
                  <a:lnTo>
                    <a:pt x="38" y="117"/>
                  </a:lnTo>
                  <a:lnTo>
                    <a:pt x="30" y="133"/>
                  </a:lnTo>
                  <a:lnTo>
                    <a:pt x="22" y="147"/>
                  </a:lnTo>
                  <a:lnTo>
                    <a:pt x="20" y="158"/>
                  </a:lnTo>
                  <a:lnTo>
                    <a:pt x="12" y="192"/>
                  </a:lnTo>
                  <a:lnTo>
                    <a:pt x="4" y="216"/>
                  </a:lnTo>
                  <a:lnTo>
                    <a:pt x="2" y="245"/>
                  </a:lnTo>
                  <a:lnTo>
                    <a:pt x="0" y="276"/>
                  </a:lnTo>
                  <a:lnTo>
                    <a:pt x="2" y="292"/>
                  </a:lnTo>
                  <a:lnTo>
                    <a:pt x="6" y="309"/>
                  </a:lnTo>
                  <a:lnTo>
                    <a:pt x="12" y="322"/>
                  </a:lnTo>
                  <a:lnTo>
                    <a:pt x="20" y="337"/>
                  </a:lnTo>
                  <a:lnTo>
                    <a:pt x="30" y="351"/>
                  </a:lnTo>
                  <a:lnTo>
                    <a:pt x="43" y="364"/>
                  </a:lnTo>
                  <a:lnTo>
                    <a:pt x="57" y="374"/>
                  </a:lnTo>
                  <a:lnTo>
                    <a:pt x="85" y="387"/>
                  </a:lnTo>
                  <a:lnTo>
                    <a:pt x="121" y="401"/>
                  </a:lnTo>
                  <a:lnTo>
                    <a:pt x="164" y="414"/>
                  </a:lnTo>
                  <a:lnTo>
                    <a:pt x="187" y="419"/>
                  </a:lnTo>
                  <a:lnTo>
                    <a:pt x="210" y="421"/>
                  </a:lnTo>
                  <a:lnTo>
                    <a:pt x="235" y="421"/>
                  </a:lnTo>
                  <a:lnTo>
                    <a:pt x="258" y="421"/>
                  </a:lnTo>
                  <a:lnTo>
                    <a:pt x="280" y="417"/>
                  </a:lnTo>
                  <a:lnTo>
                    <a:pt x="303" y="407"/>
                  </a:lnTo>
                  <a:lnTo>
                    <a:pt x="324" y="398"/>
                  </a:lnTo>
                  <a:lnTo>
                    <a:pt x="345" y="382"/>
                  </a:lnTo>
                  <a:lnTo>
                    <a:pt x="363" y="367"/>
                  </a:lnTo>
                  <a:lnTo>
                    <a:pt x="377" y="349"/>
                  </a:lnTo>
                  <a:lnTo>
                    <a:pt x="387" y="333"/>
                  </a:lnTo>
                  <a:lnTo>
                    <a:pt x="399" y="317"/>
                  </a:lnTo>
                  <a:lnTo>
                    <a:pt x="413" y="290"/>
                  </a:lnTo>
                  <a:lnTo>
                    <a:pt x="422" y="264"/>
                  </a:lnTo>
                  <a:lnTo>
                    <a:pt x="429" y="241"/>
                  </a:lnTo>
                  <a:lnTo>
                    <a:pt x="433" y="223"/>
                  </a:lnTo>
                  <a:lnTo>
                    <a:pt x="438" y="216"/>
                  </a:lnTo>
                  <a:lnTo>
                    <a:pt x="443" y="212"/>
                  </a:lnTo>
                  <a:lnTo>
                    <a:pt x="447" y="205"/>
                  </a:lnTo>
                  <a:lnTo>
                    <a:pt x="454" y="203"/>
                  </a:lnTo>
                  <a:lnTo>
                    <a:pt x="461" y="198"/>
                  </a:lnTo>
                  <a:lnTo>
                    <a:pt x="470" y="192"/>
                  </a:lnTo>
                  <a:lnTo>
                    <a:pt x="474" y="184"/>
                  </a:lnTo>
                  <a:lnTo>
                    <a:pt x="482" y="174"/>
                  </a:lnTo>
                  <a:lnTo>
                    <a:pt x="484" y="162"/>
                  </a:lnTo>
                  <a:lnTo>
                    <a:pt x="486" y="149"/>
                  </a:lnTo>
                  <a:lnTo>
                    <a:pt x="486" y="133"/>
                  </a:lnTo>
                  <a:lnTo>
                    <a:pt x="484" y="117"/>
                  </a:lnTo>
                  <a:lnTo>
                    <a:pt x="476" y="102"/>
                  </a:lnTo>
                  <a:lnTo>
                    <a:pt x="465" y="86"/>
                  </a:lnTo>
                  <a:lnTo>
                    <a:pt x="452" y="70"/>
                  </a:lnTo>
                  <a:lnTo>
                    <a:pt x="435" y="54"/>
                  </a:lnTo>
                  <a:lnTo>
                    <a:pt x="413" y="39"/>
                  </a:lnTo>
                  <a:lnTo>
                    <a:pt x="385" y="25"/>
                  </a:lnTo>
                  <a:lnTo>
                    <a:pt x="351" y="1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993BC"/>
            </a:solidFill>
            <a:ln w="6350">
              <a:solidFill>
                <a:srgbClr val="EA00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94"/>
            <p:cNvSpPr>
              <a:spLocks/>
            </p:cNvSpPr>
            <p:nvPr/>
          </p:nvSpPr>
          <p:spPr bwMode="auto">
            <a:xfrm>
              <a:off x="3565" y="1216"/>
              <a:ext cx="20" cy="25"/>
            </a:xfrm>
            <a:custGeom>
              <a:avLst/>
              <a:gdLst>
                <a:gd name="T0" fmla="*/ 26 w 26"/>
                <a:gd name="T1" fmla="*/ 13 h 27"/>
                <a:gd name="T2" fmla="*/ 26 w 26"/>
                <a:gd name="T3" fmla="*/ 13 h 27"/>
                <a:gd name="T4" fmla="*/ 26 w 26"/>
                <a:gd name="T5" fmla="*/ 18 h 27"/>
                <a:gd name="T6" fmla="*/ 22 w 26"/>
                <a:gd name="T7" fmla="*/ 22 h 27"/>
                <a:gd name="T8" fmla="*/ 18 w 26"/>
                <a:gd name="T9" fmla="*/ 27 h 27"/>
                <a:gd name="T10" fmla="*/ 12 w 26"/>
                <a:gd name="T11" fmla="*/ 27 h 27"/>
                <a:gd name="T12" fmla="*/ 8 w 26"/>
                <a:gd name="T13" fmla="*/ 27 h 27"/>
                <a:gd name="T14" fmla="*/ 4 w 26"/>
                <a:gd name="T15" fmla="*/ 22 h 27"/>
                <a:gd name="T16" fmla="*/ 0 w 26"/>
                <a:gd name="T17" fmla="*/ 18 h 27"/>
                <a:gd name="T18" fmla="*/ 0 w 26"/>
                <a:gd name="T19" fmla="*/ 13 h 27"/>
                <a:gd name="T20" fmla="*/ 0 w 26"/>
                <a:gd name="T21" fmla="*/ 8 h 27"/>
                <a:gd name="T22" fmla="*/ 4 w 26"/>
                <a:gd name="T23" fmla="*/ 4 h 27"/>
                <a:gd name="T24" fmla="*/ 8 w 26"/>
                <a:gd name="T25" fmla="*/ 0 h 27"/>
                <a:gd name="T26" fmla="*/ 12 w 26"/>
                <a:gd name="T27" fmla="*/ 0 h 27"/>
                <a:gd name="T28" fmla="*/ 18 w 26"/>
                <a:gd name="T29" fmla="*/ 0 h 27"/>
                <a:gd name="T30" fmla="*/ 22 w 26"/>
                <a:gd name="T31" fmla="*/ 4 h 27"/>
                <a:gd name="T32" fmla="*/ 26 w 26"/>
                <a:gd name="T33" fmla="*/ 8 h 27"/>
                <a:gd name="T34" fmla="*/ 26 w 26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lnTo>
                    <a:pt x="26" y="13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95"/>
            <p:cNvSpPr>
              <a:spLocks/>
            </p:cNvSpPr>
            <p:nvPr/>
          </p:nvSpPr>
          <p:spPr bwMode="auto">
            <a:xfrm>
              <a:off x="3619" y="1260"/>
              <a:ext cx="20" cy="23"/>
            </a:xfrm>
            <a:custGeom>
              <a:avLst/>
              <a:gdLst>
                <a:gd name="T0" fmla="*/ 27 w 27"/>
                <a:gd name="T1" fmla="*/ 14 h 28"/>
                <a:gd name="T2" fmla="*/ 27 w 27"/>
                <a:gd name="T3" fmla="*/ 14 h 28"/>
                <a:gd name="T4" fmla="*/ 27 w 27"/>
                <a:gd name="T5" fmla="*/ 18 h 28"/>
                <a:gd name="T6" fmla="*/ 23 w 27"/>
                <a:gd name="T7" fmla="*/ 24 h 28"/>
                <a:gd name="T8" fmla="*/ 18 w 27"/>
                <a:gd name="T9" fmla="*/ 28 h 28"/>
                <a:gd name="T10" fmla="*/ 13 w 27"/>
                <a:gd name="T11" fmla="*/ 28 h 28"/>
                <a:gd name="T12" fmla="*/ 9 w 27"/>
                <a:gd name="T13" fmla="*/ 28 h 28"/>
                <a:gd name="T14" fmla="*/ 4 w 27"/>
                <a:gd name="T15" fmla="*/ 24 h 28"/>
                <a:gd name="T16" fmla="*/ 0 w 27"/>
                <a:gd name="T17" fmla="*/ 18 h 28"/>
                <a:gd name="T18" fmla="*/ 0 w 27"/>
                <a:gd name="T19" fmla="*/ 14 h 28"/>
                <a:gd name="T20" fmla="*/ 0 w 27"/>
                <a:gd name="T21" fmla="*/ 10 h 28"/>
                <a:gd name="T22" fmla="*/ 4 w 27"/>
                <a:gd name="T23" fmla="*/ 4 h 28"/>
                <a:gd name="T24" fmla="*/ 9 w 27"/>
                <a:gd name="T25" fmla="*/ 0 h 28"/>
                <a:gd name="T26" fmla="*/ 13 w 27"/>
                <a:gd name="T27" fmla="*/ 0 h 28"/>
                <a:gd name="T28" fmla="*/ 18 w 27"/>
                <a:gd name="T29" fmla="*/ 0 h 28"/>
                <a:gd name="T30" fmla="*/ 23 w 27"/>
                <a:gd name="T31" fmla="*/ 4 h 28"/>
                <a:gd name="T32" fmla="*/ 27 w 27"/>
                <a:gd name="T33" fmla="*/ 10 h 28"/>
                <a:gd name="T34" fmla="*/ 27 w 27"/>
                <a:gd name="T3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27" y="14"/>
                  </a:moveTo>
                  <a:lnTo>
                    <a:pt x="27" y="14"/>
                  </a:lnTo>
                  <a:lnTo>
                    <a:pt x="27" y="18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10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96"/>
            <p:cNvSpPr>
              <a:spLocks/>
            </p:cNvSpPr>
            <p:nvPr/>
          </p:nvSpPr>
          <p:spPr bwMode="auto">
            <a:xfrm>
              <a:off x="3570" y="1271"/>
              <a:ext cx="21" cy="22"/>
            </a:xfrm>
            <a:custGeom>
              <a:avLst/>
              <a:gdLst>
                <a:gd name="T0" fmla="*/ 28 w 28"/>
                <a:gd name="T1" fmla="*/ 13 h 27"/>
                <a:gd name="T2" fmla="*/ 28 w 28"/>
                <a:gd name="T3" fmla="*/ 13 h 27"/>
                <a:gd name="T4" fmla="*/ 28 w 28"/>
                <a:gd name="T5" fmla="*/ 18 h 27"/>
                <a:gd name="T6" fmla="*/ 23 w 28"/>
                <a:gd name="T7" fmla="*/ 22 h 27"/>
                <a:gd name="T8" fmla="*/ 18 w 28"/>
                <a:gd name="T9" fmla="*/ 27 h 27"/>
                <a:gd name="T10" fmla="*/ 14 w 28"/>
                <a:gd name="T11" fmla="*/ 27 h 27"/>
                <a:gd name="T12" fmla="*/ 10 w 28"/>
                <a:gd name="T13" fmla="*/ 27 h 27"/>
                <a:gd name="T14" fmla="*/ 4 w 28"/>
                <a:gd name="T15" fmla="*/ 22 h 27"/>
                <a:gd name="T16" fmla="*/ 0 w 28"/>
                <a:gd name="T17" fmla="*/ 18 h 27"/>
                <a:gd name="T18" fmla="*/ 0 w 28"/>
                <a:gd name="T19" fmla="*/ 13 h 27"/>
                <a:gd name="T20" fmla="*/ 0 w 28"/>
                <a:gd name="T21" fmla="*/ 8 h 27"/>
                <a:gd name="T22" fmla="*/ 4 w 28"/>
                <a:gd name="T23" fmla="*/ 4 h 27"/>
                <a:gd name="T24" fmla="*/ 10 w 28"/>
                <a:gd name="T25" fmla="*/ 0 h 27"/>
                <a:gd name="T26" fmla="*/ 14 w 28"/>
                <a:gd name="T27" fmla="*/ 0 h 27"/>
                <a:gd name="T28" fmla="*/ 18 w 28"/>
                <a:gd name="T29" fmla="*/ 0 h 27"/>
                <a:gd name="T30" fmla="*/ 23 w 28"/>
                <a:gd name="T31" fmla="*/ 4 h 27"/>
                <a:gd name="T32" fmla="*/ 28 w 28"/>
                <a:gd name="T33" fmla="*/ 8 h 27"/>
                <a:gd name="T34" fmla="*/ 28 w 28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7">
                  <a:moveTo>
                    <a:pt x="28" y="13"/>
                  </a:moveTo>
                  <a:lnTo>
                    <a:pt x="28" y="1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8" y="8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97"/>
            <p:cNvSpPr>
              <a:spLocks/>
            </p:cNvSpPr>
            <p:nvPr/>
          </p:nvSpPr>
          <p:spPr bwMode="auto">
            <a:xfrm>
              <a:off x="3513" y="1276"/>
              <a:ext cx="20" cy="24"/>
            </a:xfrm>
            <a:custGeom>
              <a:avLst/>
              <a:gdLst>
                <a:gd name="T0" fmla="*/ 27 w 27"/>
                <a:gd name="T1" fmla="*/ 14 h 28"/>
                <a:gd name="T2" fmla="*/ 27 w 27"/>
                <a:gd name="T3" fmla="*/ 14 h 28"/>
                <a:gd name="T4" fmla="*/ 27 w 27"/>
                <a:gd name="T5" fmla="*/ 18 h 28"/>
                <a:gd name="T6" fmla="*/ 23 w 27"/>
                <a:gd name="T7" fmla="*/ 24 h 28"/>
                <a:gd name="T8" fmla="*/ 18 w 27"/>
                <a:gd name="T9" fmla="*/ 28 h 28"/>
                <a:gd name="T10" fmla="*/ 13 w 27"/>
                <a:gd name="T11" fmla="*/ 28 h 28"/>
                <a:gd name="T12" fmla="*/ 9 w 27"/>
                <a:gd name="T13" fmla="*/ 28 h 28"/>
                <a:gd name="T14" fmla="*/ 4 w 27"/>
                <a:gd name="T15" fmla="*/ 24 h 28"/>
                <a:gd name="T16" fmla="*/ 0 w 27"/>
                <a:gd name="T17" fmla="*/ 18 h 28"/>
                <a:gd name="T18" fmla="*/ 0 w 27"/>
                <a:gd name="T19" fmla="*/ 14 h 28"/>
                <a:gd name="T20" fmla="*/ 0 w 27"/>
                <a:gd name="T21" fmla="*/ 10 h 28"/>
                <a:gd name="T22" fmla="*/ 4 w 27"/>
                <a:gd name="T23" fmla="*/ 4 h 28"/>
                <a:gd name="T24" fmla="*/ 9 w 27"/>
                <a:gd name="T25" fmla="*/ 0 h 28"/>
                <a:gd name="T26" fmla="*/ 13 w 27"/>
                <a:gd name="T27" fmla="*/ 0 h 28"/>
                <a:gd name="T28" fmla="*/ 18 w 27"/>
                <a:gd name="T29" fmla="*/ 0 h 28"/>
                <a:gd name="T30" fmla="*/ 23 w 27"/>
                <a:gd name="T31" fmla="*/ 4 h 28"/>
                <a:gd name="T32" fmla="*/ 27 w 27"/>
                <a:gd name="T33" fmla="*/ 10 h 28"/>
                <a:gd name="T34" fmla="*/ 27 w 27"/>
                <a:gd name="T3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27" y="14"/>
                  </a:moveTo>
                  <a:lnTo>
                    <a:pt x="27" y="14"/>
                  </a:lnTo>
                  <a:lnTo>
                    <a:pt x="27" y="18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10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98"/>
            <p:cNvSpPr>
              <a:spLocks/>
            </p:cNvSpPr>
            <p:nvPr/>
          </p:nvSpPr>
          <p:spPr bwMode="auto">
            <a:xfrm>
              <a:off x="3505" y="1318"/>
              <a:ext cx="22" cy="23"/>
            </a:xfrm>
            <a:custGeom>
              <a:avLst/>
              <a:gdLst>
                <a:gd name="T0" fmla="*/ 28 w 28"/>
                <a:gd name="T1" fmla="*/ 13 h 27"/>
                <a:gd name="T2" fmla="*/ 28 w 28"/>
                <a:gd name="T3" fmla="*/ 13 h 27"/>
                <a:gd name="T4" fmla="*/ 28 w 28"/>
                <a:gd name="T5" fmla="*/ 19 h 27"/>
                <a:gd name="T6" fmla="*/ 24 w 28"/>
                <a:gd name="T7" fmla="*/ 23 h 27"/>
                <a:gd name="T8" fmla="*/ 19 w 28"/>
                <a:gd name="T9" fmla="*/ 27 h 27"/>
                <a:gd name="T10" fmla="*/ 14 w 28"/>
                <a:gd name="T11" fmla="*/ 27 h 27"/>
                <a:gd name="T12" fmla="*/ 10 w 28"/>
                <a:gd name="T13" fmla="*/ 27 h 27"/>
                <a:gd name="T14" fmla="*/ 5 w 28"/>
                <a:gd name="T15" fmla="*/ 23 h 27"/>
                <a:gd name="T16" fmla="*/ 0 w 28"/>
                <a:gd name="T17" fmla="*/ 19 h 27"/>
                <a:gd name="T18" fmla="*/ 0 w 28"/>
                <a:gd name="T19" fmla="*/ 13 h 27"/>
                <a:gd name="T20" fmla="*/ 0 w 28"/>
                <a:gd name="T21" fmla="*/ 9 h 27"/>
                <a:gd name="T22" fmla="*/ 5 w 28"/>
                <a:gd name="T23" fmla="*/ 5 h 27"/>
                <a:gd name="T24" fmla="*/ 10 w 28"/>
                <a:gd name="T25" fmla="*/ 0 h 27"/>
                <a:gd name="T26" fmla="*/ 14 w 28"/>
                <a:gd name="T27" fmla="*/ 0 h 27"/>
                <a:gd name="T28" fmla="*/ 19 w 28"/>
                <a:gd name="T29" fmla="*/ 0 h 27"/>
                <a:gd name="T30" fmla="*/ 24 w 28"/>
                <a:gd name="T31" fmla="*/ 5 h 27"/>
                <a:gd name="T32" fmla="*/ 28 w 28"/>
                <a:gd name="T33" fmla="*/ 9 h 27"/>
                <a:gd name="T34" fmla="*/ 28 w 28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7">
                  <a:moveTo>
                    <a:pt x="28" y="13"/>
                  </a:moveTo>
                  <a:lnTo>
                    <a:pt x="28" y="13"/>
                  </a:lnTo>
                  <a:lnTo>
                    <a:pt x="28" y="19"/>
                  </a:lnTo>
                  <a:lnTo>
                    <a:pt x="24" y="23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5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99"/>
            <p:cNvSpPr>
              <a:spLocks/>
            </p:cNvSpPr>
            <p:nvPr/>
          </p:nvSpPr>
          <p:spPr bwMode="auto">
            <a:xfrm>
              <a:off x="3545" y="1327"/>
              <a:ext cx="22" cy="23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2 w 27"/>
                <a:gd name="T7" fmla="*/ 23 h 27"/>
                <a:gd name="T8" fmla="*/ 18 w 27"/>
                <a:gd name="T9" fmla="*/ 27 h 27"/>
                <a:gd name="T10" fmla="*/ 13 w 27"/>
                <a:gd name="T11" fmla="*/ 27 h 27"/>
                <a:gd name="T12" fmla="*/ 8 w 27"/>
                <a:gd name="T13" fmla="*/ 27 h 27"/>
                <a:gd name="T14" fmla="*/ 4 w 27"/>
                <a:gd name="T15" fmla="*/ 23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9 h 27"/>
                <a:gd name="T22" fmla="*/ 4 w 27"/>
                <a:gd name="T23" fmla="*/ 4 h 27"/>
                <a:gd name="T24" fmla="*/ 8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2 w 27"/>
                <a:gd name="T31" fmla="*/ 4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2" y="23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00"/>
            <p:cNvSpPr>
              <a:spLocks/>
            </p:cNvSpPr>
            <p:nvPr/>
          </p:nvSpPr>
          <p:spPr bwMode="auto">
            <a:xfrm>
              <a:off x="3521" y="1374"/>
              <a:ext cx="21" cy="25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2 w 27"/>
                <a:gd name="T7" fmla="*/ 23 h 27"/>
                <a:gd name="T8" fmla="*/ 18 w 27"/>
                <a:gd name="T9" fmla="*/ 27 h 27"/>
                <a:gd name="T10" fmla="*/ 13 w 27"/>
                <a:gd name="T11" fmla="*/ 27 h 27"/>
                <a:gd name="T12" fmla="*/ 8 w 27"/>
                <a:gd name="T13" fmla="*/ 27 h 27"/>
                <a:gd name="T14" fmla="*/ 4 w 27"/>
                <a:gd name="T15" fmla="*/ 23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9 h 27"/>
                <a:gd name="T22" fmla="*/ 4 w 27"/>
                <a:gd name="T23" fmla="*/ 4 h 27"/>
                <a:gd name="T24" fmla="*/ 8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2 w 27"/>
                <a:gd name="T31" fmla="*/ 4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2" y="23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1"/>
            <p:cNvSpPr>
              <a:spLocks/>
            </p:cNvSpPr>
            <p:nvPr/>
          </p:nvSpPr>
          <p:spPr bwMode="auto">
            <a:xfrm>
              <a:off x="3447" y="1364"/>
              <a:ext cx="21" cy="24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3 w 27"/>
                <a:gd name="T7" fmla="*/ 22 h 27"/>
                <a:gd name="T8" fmla="*/ 18 w 27"/>
                <a:gd name="T9" fmla="*/ 27 h 27"/>
                <a:gd name="T10" fmla="*/ 13 w 27"/>
                <a:gd name="T11" fmla="*/ 27 h 27"/>
                <a:gd name="T12" fmla="*/ 9 w 27"/>
                <a:gd name="T13" fmla="*/ 27 h 27"/>
                <a:gd name="T14" fmla="*/ 4 w 27"/>
                <a:gd name="T15" fmla="*/ 22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8 h 27"/>
                <a:gd name="T22" fmla="*/ 4 w 27"/>
                <a:gd name="T23" fmla="*/ 4 h 27"/>
                <a:gd name="T24" fmla="*/ 9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3 w 27"/>
                <a:gd name="T31" fmla="*/ 4 h 27"/>
                <a:gd name="T32" fmla="*/ 27 w 27"/>
                <a:gd name="T33" fmla="*/ 8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8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02"/>
            <p:cNvSpPr>
              <a:spLocks/>
            </p:cNvSpPr>
            <p:nvPr/>
          </p:nvSpPr>
          <p:spPr bwMode="auto">
            <a:xfrm>
              <a:off x="3458" y="1320"/>
              <a:ext cx="21" cy="23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9 h 27"/>
                <a:gd name="T6" fmla="*/ 23 w 27"/>
                <a:gd name="T7" fmla="*/ 23 h 27"/>
                <a:gd name="T8" fmla="*/ 19 w 27"/>
                <a:gd name="T9" fmla="*/ 27 h 27"/>
                <a:gd name="T10" fmla="*/ 13 w 27"/>
                <a:gd name="T11" fmla="*/ 27 h 27"/>
                <a:gd name="T12" fmla="*/ 9 w 27"/>
                <a:gd name="T13" fmla="*/ 27 h 27"/>
                <a:gd name="T14" fmla="*/ 5 w 27"/>
                <a:gd name="T15" fmla="*/ 23 h 27"/>
                <a:gd name="T16" fmla="*/ 0 w 27"/>
                <a:gd name="T17" fmla="*/ 19 h 27"/>
                <a:gd name="T18" fmla="*/ 0 w 27"/>
                <a:gd name="T19" fmla="*/ 13 h 27"/>
                <a:gd name="T20" fmla="*/ 0 w 27"/>
                <a:gd name="T21" fmla="*/ 9 h 27"/>
                <a:gd name="T22" fmla="*/ 5 w 27"/>
                <a:gd name="T23" fmla="*/ 5 h 27"/>
                <a:gd name="T24" fmla="*/ 9 w 27"/>
                <a:gd name="T25" fmla="*/ 0 h 27"/>
                <a:gd name="T26" fmla="*/ 13 w 27"/>
                <a:gd name="T27" fmla="*/ 0 h 27"/>
                <a:gd name="T28" fmla="*/ 19 w 27"/>
                <a:gd name="T29" fmla="*/ 0 h 27"/>
                <a:gd name="T30" fmla="*/ 23 w 27"/>
                <a:gd name="T31" fmla="*/ 5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9"/>
                  </a:lnTo>
                  <a:lnTo>
                    <a:pt x="23" y="23"/>
                  </a:lnTo>
                  <a:lnTo>
                    <a:pt x="19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5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03"/>
            <p:cNvSpPr>
              <a:spLocks/>
            </p:cNvSpPr>
            <p:nvPr/>
          </p:nvSpPr>
          <p:spPr bwMode="auto">
            <a:xfrm>
              <a:off x="3485" y="1422"/>
              <a:ext cx="22" cy="23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2 w 27"/>
                <a:gd name="T7" fmla="*/ 23 h 27"/>
                <a:gd name="T8" fmla="*/ 18 w 27"/>
                <a:gd name="T9" fmla="*/ 27 h 27"/>
                <a:gd name="T10" fmla="*/ 13 w 27"/>
                <a:gd name="T11" fmla="*/ 27 h 27"/>
                <a:gd name="T12" fmla="*/ 8 w 27"/>
                <a:gd name="T13" fmla="*/ 27 h 27"/>
                <a:gd name="T14" fmla="*/ 4 w 27"/>
                <a:gd name="T15" fmla="*/ 23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9 h 27"/>
                <a:gd name="T22" fmla="*/ 4 w 27"/>
                <a:gd name="T23" fmla="*/ 4 h 27"/>
                <a:gd name="T24" fmla="*/ 8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2 w 27"/>
                <a:gd name="T31" fmla="*/ 4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2" y="23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04"/>
            <p:cNvSpPr>
              <a:spLocks/>
            </p:cNvSpPr>
            <p:nvPr/>
          </p:nvSpPr>
          <p:spPr bwMode="auto">
            <a:xfrm>
              <a:off x="3425" y="1429"/>
              <a:ext cx="22" cy="23"/>
            </a:xfrm>
            <a:custGeom>
              <a:avLst/>
              <a:gdLst>
                <a:gd name="T0" fmla="*/ 28 w 28"/>
                <a:gd name="T1" fmla="*/ 12 h 26"/>
                <a:gd name="T2" fmla="*/ 28 w 28"/>
                <a:gd name="T3" fmla="*/ 12 h 26"/>
                <a:gd name="T4" fmla="*/ 28 w 28"/>
                <a:gd name="T5" fmla="*/ 18 h 26"/>
                <a:gd name="T6" fmla="*/ 23 w 28"/>
                <a:gd name="T7" fmla="*/ 22 h 26"/>
                <a:gd name="T8" fmla="*/ 18 w 28"/>
                <a:gd name="T9" fmla="*/ 26 h 26"/>
                <a:gd name="T10" fmla="*/ 14 w 28"/>
                <a:gd name="T11" fmla="*/ 26 h 26"/>
                <a:gd name="T12" fmla="*/ 9 w 28"/>
                <a:gd name="T13" fmla="*/ 26 h 26"/>
                <a:gd name="T14" fmla="*/ 4 w 28"/>
                <a:gd name="T15" fmla="*/ 22 h 26"/>
                <a:gd name="T16" fmla="*/ 0 w 28"/>
                <a:gd name="T17" fmla="*/ 18 h 26"/>
                <a:gd name="T18" fmla="*/ 0 w 28"/>
                <a:gd name="T19" fmla="*/ 12 h 26"/>
                <a:gd name="T20" fmla="*/ 0 w 28"/>
                <a:gd name="T21" fmla="*/ 8 h 26"/>
                <a:gd name="T22" fmla="*/ 4 w 28"/>
                <a:gd name="T23" fmla="*/ 4 h 26"/>
                <a:gd name="T24" fmla="*/ 9 w 28"/>
                <a:gd name="T25" fmla="*/ 0 h 26"/>
                <a:gd name="T26" fmla="*/ 14 w 28"/>
                <a:gd name="T27" fmla="*/ 0 h 26"/>
                <a:gd name="T28" fmla="*/ 18 w 28"/>
                <a:gd name="T29" fmla="*/ 0 h 26"/>
                <a:gd name="T30" fmla="*/ 23 w 28"/>
                <a:gd name="T31" fmla="*/ 4 h 26"/>
                <a:gd name="T32" fmla="*/ 28 w 28"/>
                <a:gd name="T33" fmla="*/ 8 h 26"/>
                <a:gd name="T34" fmla="*/ 28 w 28"/>
                <a:gd name="T3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28" y="12"/>
                  </a:moveTo>
                  <a:lnTo>
                    <a:pt x="28" y="12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8" y="8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5"/>
            <p:cNvSpPr>
              <a:spLocks/>
            </p:cNvSpPr>
            <p:nvPr/>
          </p:nvSpPr>
          <p:spPr bwMode="auto">
            <a:xfrm>
              <a:off x="3407" y="1399"/>
              <a:ext cx="20" cy="23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9 h 27"/>
                <a:gd name="T6" fmla="*/ 23 w 27"/>
                <a:gd name="T7" fmla="*/ 23 h 27"/>
                <a:gd name="T8" fmla="*/ 18 w 27"/>
                <a:gd name="T9" fmla="*/ 27 h 27"/>
                <a:gd name="T10" fmla="*/ 13 w 27"/>
                <a:gd name="T11" fmla="*/ 27 h 27"/>
                <a:gd name="T12" fmla="*/ 9 w 27"/>
                <a:gd name="T13" fmla="*/ 27 h 27"/>
                <a:gd name="T14" fmla="*/ 4 w 27"/>
                <a:gd name="T15" fmla="*/ 23 h 27"/>
                <a:gd name="T16" fmla="*/ 0 w 27"/>
                <a:gd name="T17" fmla="*/ 19 h 27"/>
                <a:gd name="T18" fmla="*/ 0 w 27"/>
                <a:gd name="T19" fmla="*/ 13 h 27"/>
                <a:gd name="T20" fmla="*/ 0 w 27"/>
                <a:gd name="T21" fmla="*/ 9 h 27"/>
                <a:gd name="T22" fmla="*/ 4 w 27"/>
                <a:gd name="T23" fmla="*/ 5 h 27"/>
                <a:gd name="T24" fmla="*/ 9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3 w 27"/>
                <a:gd name="T31" fmla="*/ 5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9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06"/>
            <p:cNvSpPr>
              <a:spLocks/>
            </p:cNvSpPr>
            <p:nvPr/>
          </p:nvSpPr>
          <p:spPr bwMode="auto">
            <a:xfrm>
              <a:off x="3576" y="1385"/>
              <a:ext cx="20" cy="23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9 h 27"/>
                <a:gd name="T6" fmla="*/ 23 w 27"/>
                <a:gd name="T7" fmla="*/ 23 h 27"/>
                <a:gd name="T8" fmla="*/ 19 w 27"/>
                <a:gd name="T9" fmla="*/ 27 h 27"/>
                <a:gd name="T10" fmla="*/ 13 w 27"/>
                <a:gd name="T11" fmla="*/ 27 h 27"/>
                <a:gd name="T12" fmla="*/ 9 w 27"/>
                <a:gd name="T13" fmla="*/ 27 h 27"/>
                <a:gd name="T14" fmla="*/ 5 w 27"/>
                <a:gd name="T15" fmla="*/ 23 h 27"/>
                <a:gd name="T16" fmla="*/ 0 w 27"/>
                <a:gd name="T17" fmla="*/ 19 h 27"/>
                <a:gd name="T18" fmla="*/ 0 w 27"/>
                <a:gd name="T19" fmla="*/ 13 h 27"/>
                <a:gd name="T20" fmla="*/ 0 w 27"/>
                <a:gd name="T21" fmla="*/ 9 h 27"/>
                <a:gd name="T22" fmla="*/ 5 w 27"/>
                <a:gd name="T23" fmla="*/ 5 h 27"/>
                <a:gd name="T24" fmla="*/ 9 w 27"/>
                <a:gd name="T25" fmla="*/ 0 h 27"/>
                <a:gd name="T26" fmla="*/ 13 w 27"/>
                <a:gd name="T27" fmla="*/ 0 h 27"/>
                <a:gd name="T28" fmla="*/ 19 w 27"/>
                <a:gd name="T29" fmla="*/ 0 h 27"/>
                <a:gd name="T30" fmla="*/ 23 w 27"/>
                <a:gd name="T31" fmla="*/ 5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9"/>
                  </a:lnTo>
                  <a:lnTo>
                    <a:pt x="23" y="23"/>
                  </a:lnTo>
                  <a:lnTo>
                    <a:pt x="19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5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07"/>
            <p:cNvSpPr>
              <a:spLocks/>
            </p:cNvSpPr>
            <p:nvPr/>
          </p:nvSpPr>
          <p:spPr bwMode="auto">
            <a:xfrm>
              <a:off x="3534" y="1429"/>
              <a:ext cx="22" cy="23"/>
            </a:xfrm>
            <a:custGeom>
              <a:avLst/>
              <a:gdLst>
                <a:gd name="T0" fmla="*/ 28 w 28"/>
                <a:gd name="T1" fmla="*/ 12 h 26"/>
                <a:gd name="T2" fmla="*/ 28 w 28"/>
                <a:gd name="T3" fmla="*/ 12 h 26"/>
                <a:gd name="T4" fmla="*/ 28 w 28"/>
                <a:gd name="T5" fmla="*/ 18 h 26"/>
                <a:gd name="T6" fmla="*/ 23 w 28"/>
                <a:gd name="T7" fmla="*/ 22 h 26"/>
                <a:gd name="T8" fmla="*/ 18 w 28"/>
                <a:gd name="T9" fmla="*/ 26 h 26"/>
                <a:gd name="T10" fmla="*/ 14 w 28"/>
                <a:gd name="T11" fmla="*/ 26 h 26"/>
                <a:gd name="T12" fmla="*/ 10 w 28"/>
                <a:gd name="T13" fmla="*/ 26 h 26"/>
                <a:gd name="T14" fmla="*/ 4 w 28"/>
                <a:gd name="T15" fmla="*/ 22 h 26"/>
                <a:gd name="T16" fmla="*/ 0 w 28"/>
                <a:gd name="T17" fmla="*/ 18 h 26"/>
                <a:gd name="T18" fmla="*/ 0 w 28"/>
                <a:gd name="T19" fmla="*/ 12 h 26"/>
                <a:gd name="T20" fmla="*/ 0 w 28"/>
                <a:gd name="T21" fmla="*/ 8 h 26"/>
                <a:gd name="T22" fmla="*/ 4 w 28"/>
                <a:gd name="T23" fmla="*/ 4 h 26"/>
                <a:gd name="T24" fmla="*/ 10 w 28"/>
                <a:gd name="T25" fmla="*/ 0 h 26"/>
                <a:gd name="T26" fmla="*/ 14 w 28"/>
                <a:gd name="T27" fmla="*/ 0 h 26"/>
                <a:gd name="T28" fmla="*/ 18 w 28"/>
                <a:gd name="T29" fmla="*/ 0 h 26"/>
                <a:gd name="T30" fmla="*/ 23 w 28"/>
                <a:gd name="T31" fmla="*/ 4 h 26"/>
                <a:gd name="T32" fmla="*/ 28 w 28"/>
                <a:gd name="T33" fmla="*/ 8 h 26"/>
                <a:gd name="T34" fmla="*/ 28 w 28"/>
                <a:gd name="T3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28" y="12"/>
                  </a:moveTo>
                  <a:lnTo>
                    <a:pt x="28" y="12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8" y="8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08"/>
            <p:cNvSpPr>
              <a:spLocks/>
            </p:cNvSpPr>
            <p:nvPr/>
          </p:nvSpPr>
          <p:spPr bwMode="auto">
            <a:xfrm>
              <a:off x="3456" y="1457"/>
              <a:ext cx="22" cy="24"/>
            </a:xfrm>
            <a:custGeom>
              <a:avLst/>
              <a:gdLst>
                <a:gd name="T0" fmla="*/ 27 w 27"/>
                <a:gd name="T1" fmla="*/ 14 h 28"/>
                <a:gd name="T2" fmla="*/ 27 w 27"/>
                <a:gd name="T3" fmla="*/ 14 h 28"/>
                <a:gd name="T4" fmla="*/ 27 w 27"/>
                <a:gd name="T5" fmla="*/ 18 h 28"/>
                <a:gd name="T6" fmla="*/ 23 w 27"/>
                <a:gd name="T7" fmla="*/ 23 h 28"/>
                <a:gd name="T8" fmla="*/ 18 w 27"/>
                <a:gd name="T9" fmla="*/ 28 h 28"/>
                <a:gd name="T10" fmla="*/ 13 w 27"/>
                <a:gd name="T11" fmla="*/ 28 h 28"/>
                <a:gd name="T12" fmla="*/ 9 w 27"/>
                <a:gd name="T13" fmla="*/ 28 h 28"/>
                <a:gd name="T14" fmla="*/ 5 w 27"/>
                <a:gd name="T15" fmla="*/ 23 h 28"/>
                <a:gd name="T16" fmla="*/ 0 w 27"/>
                <a:gd name="T17" fmla="*/ 18 h 28"/>
                <a:gd name="T18" fmla="*/ 0 w 27"/>
                <a:gd name="T19" fmla="*/ 14 h 28"/>
                <a:gd name="T20" fmla="*/ 0 w 27"/>
                <a:gd name="T21" fmla="*/ 9 h 28"/>
                <a:gd name="T22" fmla="*/ 5 w 27"/>
                <a:gd name="T23" fmla="*/ 4 h 28"/>
                <a:gd name="T24" fmla="*/ 9 w 27"/>
                <a:gd name="T25" fmla="*/ 0 h 28"/>
                <a:gd name="T26" fmla="*/ 13 w 27"/>
                <a:gd name="T27" fmla="*/ 0 h 28"/>
                <a:gd name="T28" fmla="*/ 18 w 27"/>
                <a:gd name="T29" fmla="*/ 0 h 28"/>
                <a:gd name="T30" fmla="*/ 23 w 27"/>
                <a:gd name="T31" fmla="*/ 4 h 28"/>
                <a:gd name="T32" fmla="*/ 27 w 27"/>
                <a:gd name="T33" fmla="*/ 9 h 28"/>
                <a:gd name="T34" fmla="*/ 27 w 27"/>
                <a:gd name="T3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27" y="14"/>
                  </a:moveTo>
                  <a:lnTo>
                    <a:pt x="27" y="14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09"/>
            <p:cNvSpPr>
              <a:spLocks/>
            </p:cNvSpPr>
            <p:nvPr/>
          </p:nvSpPr>
          <p:spPr bwMode="auto">
            <a:xfrm>
              <a:off x="3485" y="1364"/>
              <a:ext cx="22" cy="24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2 w 27"/>
                <a:gd name="T7" fmla="*/ 22 h 27"/>
                <a:gd name="T8" fmla="*/ 18 w 27"/>
                <a:gd name="T9" fmla="*/ 27 h 27"/>
                <a:gd name="T10" fmla="*/ 13 w 27"/>
                <a:gd name="T11" fmla="*/ 27 h 27"/>
                <a:gd name="T12" fmla="*/ 8 w 27"/>
                <a:gd name="T13" fmla="*/ 27 h 27"/>
                <a:gd name="T14" fmla="*/ 4 w 27"/>
                <a:gd name="T15" fmla="*/ 22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8 h 27"/>
                <a:gd name="T22" fmla="*/ 4 w 27"/>
                <a:gd name="T23" fmla="*/ 4 h 27"/>
                <a:gd name="T24" fmla="*/ 8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2 w 27"/>
                <a:gd name="T31" fmla="*/ 4 h 27"/>
                <a:gd name="T32" fmla="*/ 27 w 27"/>
                <a:gd name="T33" fmla="*/ 8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7" y="8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10"/>
            <p:cNvSpPr>
              <a:spLocks/>
            </p:cNvSpPr>
            <p:nvPr/>
          </p:nvSpPr>
          <p:spPr bwMode="auto">
            <a:xfrm>
              <a:off x="3595" y="1304"/>
              <a:ext cx="20" cy="23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3 w 27"/>
                <a:gd name="T7" fmla="*/ 23 h 27"/>
                <a:gd name="T8" fmla="*/ 18 w 27"/>
                <a:gd name="T9" fmla="*/ 27 h 27"/>
                <a:gd name="T10" fmla="*/ 13 w 27"/>
                <a:gd name="T11" fmla="*/ 27 h 27"/>
                <a:gd name="T12" fmla="*/ 9 w 27"/>
                <a:gd name="T13" fmla="*/ 27 h 27"/>
                <a:gd name="T14" fmla="*/ 4 w 27"/>
                <a:gd name="T15" fmla="*/ 23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9 h 27"/>
                <a:gd name="T22" fmla="*/ 4 w 27"/>
                <a:gd name="T23" fmla="*/ 5 h 27"/>
                <a:gd name="T24" fmla="*/ 9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3 w 27"/>
                <a:gd name="T31" fmla="*/ 5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11"/>
            <p:cNvSpPr>
              <a:spLocks/>
            </p:cNvSpPr>
            <p:nvPr/>
          </p:nvSpPr>
          <p:spPr bwMode="auto">
            <a:xfrm>
              <a:off x="3610" y="1204"/>
              <a:ext cx="21" cy="24"/>
            </a:xfrm>
            <a:custGeom>
              <a:avLst/>
              <a:gdLst>
                <a:gd name="T0" fmla="*/ 28 w 28"/>
                <a:gd name="T1" fmla="*/ 13 h 27"/>
                <a:gd name="T2" fmla="*/ 28 w 28"/>
                <a:gd name="T3" fmla="*/ 13 h 27"/>
                <a:gd name="T4" fmla="*/ 28 w 28"/>
                <a:gd name="T5" fmla="*/ 18 h 27"/>
                <a:gd name="T6" fmla="*/ 24 w 28"/>
                <a:gd name="T7" fmla="*/ 22 h 27"/>
                <a:gd name="T8" fmla="*/ 19 w 28"/>
                <a:gd name="T9" fmla="*/ 27 h 27"/>
                <a:gd name="T10" fmla="*/ 14 w 28"/>
                <a:gd name="T11" fmla="*/ 27 h 27"/>
                <a:gd name="T12" fmla="*/ 10 w 28"/>
                <a:gd name="T13" fmla="*/ 27 h 27"/>
                <a:gd name="T14" fmla="*/ 5 w 28"/>
                <a:gd name="T15" fmla="*/ 22 h 27"/>
                <a:gd name="T16" fmla="*/ 0 w 28"/>
                <a:gd name="T17" fmla="*/ 18 h 27"/>
                <a:gd name="T18" fmla="*/ 0 w 28"/>
                <a:gd name="T19" fmla="*/ 13 h 27"/>
                <a:gd name="T20" fmla="*/ 0 w 28"/>
                <a:gd name="T21" fmla="*/ 9 h 27"/>
                <a:gd name="T22" fmla="*/ 5 w 28"/>
                <a:gd name="T23" fmla="*/ 4 h 27"/>
                <a:gd name="T24" fmla="*/ 10 w 28"/>
                <a:gd name="T25" fmla="*/ 0 h 27"/>
                <a:gd name="T26" fmla="*/ 14 w 28"/>
                <a:gd name="T27" fmla="*/ 0 h 27"/>
                <a:gd name="T28" fmla="*/ 19 w 28"/>
                <a:gd name="T29" fmla="*/ 0 h 27"/>
                <a:gd name="T30" fmla="*/ 24 w 28"/>
                <a:gd name="T31" fmla="*/ 4 h 27"/>
                <a:gd name="T32" fmla="*/ 28 w 28"/>
                <a:gd name="T33" fmla="*/ 9 h 27"/>
                <a:gd name="T34" fmla="*/ 28 w 28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7">
                  <a:moveTo>
                    <a:pt x="28" y="13"/>
                  </a:moveTo>
                  <a:lnTo>
                    <a:pt x="28" y="13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12"/>
            <p:cNvSpPr>
              <a:spLocks/>
            </p:cNvSpPr>
            <p:nvPr/>
          </p:nvSpPr>
          <p:spPr bwMode="auto">
            <a:xfrm>
              <a:off x="3556" y="1160"/>
              <a:ext cx="22" cy="24"/>
            </a:xfrm>
            <a:custGeom>
              <a:avLst/>
              <a:gdLst>
                <a:gd name="T0" fmla="*/ 28 w 28"/>
                <a:gd name="T1" fmla="*/ 14 h 28"/>
                <a:gd name="T2" fmla="*/ 28 w 28"/>
                <a:gd name="T3" fmla="*/ 14 h 28"/>
                <a:gd name="T4" fmla="*/ 28 w 28"/>
                <a:gd name="T5" fmla="*/ 18 h 28"/>
                <a:gd name="T6" fmla="*/ 23 w 28"/>
                <a:gd name="T7" fmla="*/ 23 h 28"/>
                <a:gd name="T8" fmla="*/ 18 w 28"/>
                <a:gd name="T9" fmla="*/ 28 h 28"/>
                <a:gd name="T10" fmla="*/ 14 w 28"/>
                <a:gd name="T11" fmla="*/ 28 h 28"/>
                <a:gd name="T12" fmla="*/ 9 w 28"/>
                <a:gd name="T13" fmla="*/ 28 h 28"/>
                <a:gd name="T14" fmla="*/ 4 w 28"/>
                <a:gd name="T15" fmla="*/ 23 h 28"/>
                <a:gd name="T16" fmla="*/ 0 w 28"/>
                <a:gd name="T17" fmla="*/ 18 h 28"/>
                <a:gd name="T18" fmla="*/ 0 w 28"/>
                <a:gd name="T19" fmla="*/ 14 h 28"/>
                <a:gd name="T20" fmla="*/ 0 w 28"/>
                <a:gd name="T21" fmla="*/ 9 h 28"/>
                <a:gd name="T22" fmla="*/ 4 w 28"/>
                <a:gd name="T23" fmla="*/ 4 h 28"/>
                <a:gd name="T24" fmla="*/ 9 w 28"/>
                <a:gd name="T25" fmla="*/ 0 h 28"/>
                <a:gd name="T26" fmla="*/ 14 w 28"/>
                <a:gd name="T27" fmla="*/ 0 h 28"/>
                <a:gd name="T28" fmla="*/ 18 w 28"/>
                <a:gd name="T29" fmla="*/ 0 h 28"/>
                <a:gd name="T30" fmla="*/ 23 w 28"/>
                <a:gd name="T31" fmla="*/ 4 h 28"/>
                <a:gd name="T32" fmla="*/ 28 w 28"/>
                <a:gd name="T33" fmla="*/ 9 h 28"/>
                <a:gd name="T34" fmla="*/ 28 w 28"/>
                <a:gd name="T3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lnTo>
                    <a:pt x="28" y="14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8" y="9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13"/>
            <p:cNvSpPr>
              <a:spLocks/>
            </p:cNvSpPr>
            <p:nvPr/>
          </p:nvSpPr>
          <p:spPr bwMode="auto">
            <a:xfrm>
              <a:off x="3365" y="1422"/>
              <a:ext cx="22" cy="23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3 w 27"/>
                <a:gd name="T7" fmla="*/ 23 h 27"/>
                <a:gd name="T8" fmla="*/ 18 w 27"/>
                <a:gd name="T9" fmla="*/ 27 h 27"/>
                <a:gd name="T10" fmla="*/ 13 w 27"/>
                <a:gd name="T11" fmla="*/ 27 h 27"/>
                <a:gd name="T12" fmla="*/ 9 w 27"/>
                <a:gd name="T13" fmla="*/ 27 h 27"/>
                <a:gd name="T14" fmla="*/ 4 w 27"/>
                <a:gd name="T15" fmla="*/ 23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9 h 27"/>
                <a:gd name="T22" fmla="*/ 4 w 27"/>
                <a:gd name="T23" fmla="*/ 4 h 27"/>
                <a:gd name="T24" fmla="*/ 9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3 w 27"/>
                <a:gd name="T31" fmla="*/ 4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14"/>
            <p:cNvSpPr>
              <a:spLocks/>
            </p:cNvSpPr>
            <p:nvPr/>
          </p:nvSpPr>
          <p:spPr bwMode="auto">
            <a:xfrm>
              <a:off x="3376" y="1213"/>
              <a:ext cx="154" cy="126"/>
            </a:xfrm>
            <a:custGeom>
              <a:avLst/>
              <a:gdLst>
                <a:gd name="T0" fmla="*/ 200 w 200"/>
                <a:gd name="T1" fmla="*/ 70 h 143"/>
                <a:gd name="T2" fmla="*/ 200 w 200"/>
                <a:gd name="T3" fmla="*/ 70 h 143"/>
                <a:gd name="T4" fmla="*/ 200 w 200"/>
                <a:gd name="T5" fmla="*/ 79 h 143"/>
                <a:gd name="T6" fmla="*/ 198 w 200"/>
                <a:gd name="T7" fmla="*/ 85 h 143"/>
                <a:gd name="T8" fmla="*/ 196 w 200"/>
                <a:gd name="T9" fmla="*/ 93 h 143"/>
                <a:gd name="T10" fmla="*/ 192 w 200"/>
                <a:gd name="T11" fmla="*/ 99 h 143"/>
                <a:gd name="T12" fmla="*/ 189 w 200"/>
                <a:gd name="T13" fmla="*/ 106 h 143"/>
                <a:gd name="T14" fmla="*/ 183 w 200"/>
                <a:gd name="T15" fmla="*/ 111 h 143"/>
                <a:gd name="T16" fmla="*/ 172 w 200"/>
                <a:gd name="T17" fmla="*/ 122 h 143"/>
                <a:gd name="T18" fmla="*/ 156 w 200"/>
                <a:gd name="T19" fmla="*/ 130 h 143"/>
                <a:gd name="T20" fmla="*/ 148 w 200"/>
                <a:gd name="T21" fmla="*/ 134 h 143"/>
                <a:gd name="T22" fmla="*/ 139 w 200"/>
                <a:gd name="T23" fmla="*/ 138 h 143"/>
                <a:gd name="T24" fmla="*/ 131 w 200"/>
                <a:gd name="T25" fmla="*/ 140 h 143"/>
                <a:gd name="T26" fmla="*/ 121 w 200"/>
                <a:gd name="T27" fmla="*/ 142 h 143"/>
                <a:gd name="T28" fmla="*/ 111 w 200"/>
                <a:gd name="T29" fmla="*/ 143 h 143"/>
                <a:gd name="T30" fmla="*/ 101 w 200"/>
                <a:gd name="T31" fmla="*/ 143 h 143"/>
                <a:gd name="T32" fmla="*/ 89 w 200"/>
                <a:gd name="T33" fmla="*/ 143 h 143"/>
                <a:gd name="T34" fmla="*/ 81 w 200"/>
                <a:gd name="T35" fmla="*/ 142 h 143"/>
                <a:gd name="T36" fmla="*/ 71 w 200"/>
                <a:gd name="T37" fmla="*/ 140 h 143"/>
                <a:gd name="T38" fmla="*/ 61 w 200"/>
                <a:gd name="T39" fmla="*/ 138 h 143"/>
                <a:gd name="T40" fmla="*/ 52 w 200"/>
                <a:gd name="T41" fmla="*/ 134 h 143"/>
                <a:gd name="T42" fmla="*/ 44 w 200"/>
                <a:gd name="T43" fmla="*/ 130 h 143"/>
                <a:gd name="T44" fmla="*/ 30 w 200"/>
                <a:gd name="T45" fmla="*/ 122 h 143"/>
                <a:gd name="T46" fmla="*/ 18 w 200"/>
                <a:gd name="T47" fmla="*/ 111 h 143"/>
                <a:gd name="T48" fmla="*/ 13 w 200"/>
                <a:gd name="T49" fmla="*/ 106 h 143"/>
                <a:gd name="T50" fmla="*/ 8 w 200"/>
                <a:gd name="T51" fmla="*/ 99 h 143"/>
                <a:gd name="T52" fmla="*/ 5 w 200"/>
                <a:gd name="T53" fmla="*/ 93 h 143"/>
                <a:gd name="T54" fmla="*/ 2 w 200"/>
                <a:gd name="T55" fmla="*/ 85 h 143"/>
                <a:gd name="T56" fmla="*/ 0 w 200"/>
                <a:gd name="T57" fmla="*/ 79 h 143"/>
                <a:gd name="T58" fmla="*/ 0 w 200"/>
                <a:gd name="T59" fmla="*/ 70 h 143"/>
                <a:gd name="T60" fmla="*/ 0 w 200"/>
                <a:gd name="T61" fmla="*/ 64 h 143"/>
                <a:gd name="T62" fmla="*/ 2 w 200"/>
                <a:gd name="T63" fmla="*/ 56 h 143"/>
                <a:gd name="T64" fmla="*/ 5 w 200"/>
                <a:gd name="T65" fmla="*/ 49 h 143"/>
                <a:gd name="T66" fmla="*/ 8 w 200"/>
                <a:gd name="T67" fmla="*/ 42 h 143"/>
                <a:gd name="T68" fmla="*/ 13 w 200"/>
                <a:gd name="T69" fmla="*/ 37 h 143"/>
                <a:gd name="T70" fmla="*/ 18 w 200"/>
                <a:gd name="T71" fmla="*/ 32 h 143"/>
                <a:gd name="T72" fmla="*/ 30 w 200"/>
                <a:gd name="T73" fmla="*/ 20 h 143"/>
                <a:gd name="T74" fmla="*/ 44 w 200"/>
                <a:gd name="T75" fmla="*/ 11 h 143"/>
                <a:gd name="T76" fmla="*/ 52 w 200"/>
                <a:gd name="T77" fmla="*/ 7 h 143"/>
                <a:gd name="T78" fmla="*/ 61 w 200"/>
                <a:gd name="T79" fmla="*/ 5 h 143"/>
                <a:gd name="T80" fmla="*/ 71 w 200"/>
                <a:gd name="T81" fmla="*/ 2 h 143"/>
                <a:gd name="T82" fmla="*/ 81 w 200"/>
                <a:gd name="T83" fmla="*/ 1 h 143"/>
                <a:gd name="T84" fmla="*/ 89 w 200"/>
                <a:gd name="T85" fmla="*/ 0 h 143"/>
                <a:gd name="T86" fmla="*/ 101 w 200"/>
                <a:gd name="T87" fmla="*/ 0 h 143"/>
                <a:gd name="T88" fmla="*/ 111 w 200"/>
                <a:gd name="T89" fmla="*/ 0 h 143"/>
                <a:gd name="T90" fmla="*/ 121 w 200"/>
                <a:gd name="T91" fmla="*/ 1 h 143"/>
                <a:gd name="T92" fmla="*/ 131 w 200"/>
                <a:gd name="T93" fmla="*/ 2 h 143"/>
                <a:gd name="T94" fmla="*/ 139 w 200"/>
                <a:gd name="T95" fmla="*/ 5 h 143"/>
                <a:gd name="T96" fmla="*/ 148 w 200"/>
                <a:gd name="T97" fmla="*/ 7 h 143"/>
                <a:gd name="T98" fmla="*/ 156 w 200"/>
                <a:gd name="T99" fmla="*/ 11 h 143"/>
                <a:gd name="T100" fmla="*/ 172 w 200"/>
                <a:gd name="T101" fmla="*/ 20 h 143"/>
                <a:gd name="T102" fmla="*/ 183 w 200"/>
                <a:gd name="T103" fmla="*/ 32 h 143"/>
                <a:gd name="T104" fmla="*/ 189 w 200"/>
                <a:gd name="T105" fmla="*/ 37 h 143"/>
                <a:gd name="T106" fmla="*/ 192 w 200"/>
                <a:gd name="T107" fmla="*/ 42 h 143"/>
                <a:gd name="T108" fmla="*/ 196 w 200"/>
                <a:gd name="T109" fmla="*/ 49 h 143"/>
                <a:gd name="T110" fmla="*/ 198 w 200"/>
                <a:gd name="T111" fmla="*/ 56 h 143"/>
                <a:gd name="T112" fmla="*/ 200 w 200"/>
                <a:gd name="T113" fmla="*/ 64 h 143"/>
                <a:gd name="T114" fmla="*/ 200 w 200"/>
                <a:gd name="T11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" h="143">
                  <a:moveTo>
                    <a:pt x="200" y="70"/>
                  </a:moveTo>
                  <a:lnTo>
                    <a:pt x="200" y="70"/>
                  </a:lnTo>
                  <a:lnTo>
                    <a:pt x="200" y="79"/>
                  </a:lnTo>
                  <a:lnTo>
                    <a:pt x="198" y="85"/>
                  </a:lnTo>
                  <a:lnTo>
                    <a:pt x="196" y="93"/>
                  </a:lnTo>
                  <a:lnTo>
                    <a:pt x="192" y="99"/>
                  </a:lnTo>
                  <a:lnTo>
                    <a:pt x="189" y="106"/>
                  </a:lnTo>
                  <a:lnTo>
                    <a:pt x="183" y="111"/>
                  </a:lnTo>
                  <a:lnTo>
                    <a:pt x="172" y="122"/>
                  </a:lnTo>
                  <a:lnTo>
                    <a:pt x="156" y="130"/>
                  </a:lnTo>
                  <a:lnTo>
                    <a:pt x="148" y="134"/>
                  </a:lnTo>
                  <a:lnTo>
                    <a:pt x="139" y="138"/>
                  </a:lnTo>
                  <a:lnTo>
                    <a:pt x="131" y="140"/>
                  </a:lnTo>
                  <a:lnTo>
                    <a:pt x="121" y="142"/>
                  </a:lnTo>
                  <a:lnTo>
                    <a:pt x="111" y="143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81" y="142"/>
                  </a:lnTo>
                  <a:lnTo>
                    <a:pt x="71" y="140"/>
                  </a:lnTo>
                  <a:lnTo>
                    <a:pt x="61" y="138"/>
                  </a:lnTo>
                  <a:lnTo>
                    <a:pt x="52" y="134"/>
                  </a:lnTo>
                  <a:lnTo>
                    <a:pt x="44" y="130"/>
                  </a:lnTo>
                  <a:lnTo>
                    <a:pt x="30" y="122"/>
                  </a:lnTo>
                  <a:lnTo>
                    <a:pt x="18" y="111"/>
                  </a:lnTo>
                  <a:lnTo>
                    <a:pt x="13" y="106"/>
                  </a:lnTo>
                  <a:lnTo>
                    <a:pt x="8" y="99"/>
                  </a:lnTo>
                  <a:lnTo>
                    <a:pt x="5" y="93"/>
                  </a:lnTo>
                  <a:lnTo>
                    <a:pt x="2" y="85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3" y="37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44" y="11"/>
                  </a:lnTo>
                  <a:lnTo>
                    <a:pt x="52" y="7"/>
                  </a:lnTo>
                  <a:lnTo>
                    <a:pt x="61" y="5"/>
                  </a:lnTo>
                  <a:lnTo>
                    <a:pt x="71" y="2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1" y="1"/>
                  </a:lnTo>
                  <a:lnTo>
                    <a:pt x="131" y="2"/>
                  </a:lnTo>
                  <a:lnTo>
                    <a:pt x="139" y="5"/>
                  </a:lnTo>
                  <a:lnTo>
                    <a:pt x="148" y="7"/>
                  </a:lnTo>
                  <a:lnTo>
                    <a:pt x="156" y="11"/>
                  </a:lnTo>
                  <a:lnTo>
                    <a:pt x="172" y="20"/>
                  </a:lnTo>
                  <a:lnTo>
                    <a:pt x="183" y="32"/>
                  </a:lnTo>
                  <a:lnTo>
                    <a:pt x="189" y="37"/>
                  </a:lnTo>
                  <a:lnTo>
                    <a:pt x="192" y="42"/>
                  </a:lnTo>
                  <a:lnTo>
                    <a:pt x="196" y="49"/>
                  </a:lnTo>
                  <a:lnTo>
                    <a:pt x="198" y="56"/>
                  </a:lnTo>
                  <a:lnTo>
                    <a:pt x="200" y="64"/>
                  </a:lnTo>
                  <a:lnTo>
                    <a:pt x="200" y="70"/>
                  </a:lnTo>
                  <a:close/>
                </a:path>
              </a:pathLst>
            </a:custGeom>
            <a:solidFill>
              <a:srgbClr val="EA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115"/>
            <p:cNvSpPr>
              <a:spLocks/>
            </p:cNvSpPr>
            <p:nvPr/>
          </p:nvSpPr>
          <p:spPr bwMode="auto">
            <a:xfrm>
              <a:off x="3376" y="1297"/>
              <a:ext cx="22" cy="23"/>
            </a:xfrm>
            <a:custGeom>
              <a:avLst/>
              <a:gdLst>
                <a:gd name="T0" fmla="*/ 28 w 28"/>
                <a:gd name="T1" fmla="*/ 13 h 27"/>
                <a:gd name="T2" fmla="*/ 28 w 28"/>
                <a:gd name="T3" fmla="*/ 13 h 27"/>
                <a:gd name="T4" fmla="*/ 28 w 28"/>
                <a:gd name="T5" fmla="*/ 18 h 27"/>
                <a:gd name="T6" fmla="*/ 24 w 28"/>
                <a:gd name="T7" fmla="*/ 22 h 27"/>
                <a:gd name="T8" fmla="*/ 19 w 28"/>
                <a:gd name="T9" fmla="*/ 27 h 27"/>
                <a:gd name="T10" fmla="*/ 14 w 28"/>
                <a:gd name="T11" fmla="*/ 27 h 27"/>
                <a:gd name="T12" fmla="*/ 10 w 28"/>
                <a:gd name="T13" fmla="*/ 27 h 27"/>
                <a:gd name="T14" fmla="*/ 5 w 28"/>
                <a:gd name="T15" fmla="*/ 22 h 27"/>
                <a:gd name="T16" fmla="*/ 0 w 28"/>
                <a:gd name="T17" fmla="*/ 18 h 27"/>
                <a:gd name="T18" fmla="*/ 0 w 28"/>
                <a:gd name="T19" fmla="*/ 13 h 27"/>
                <a:gd name="T20" fmla="*/ 0 w 28"/>
                <a:gd name="T21" fmla="*/ 8 h 27"/>
                <a:gd name="T22" fmla="*/ 5 w 28"/>
                <a:gd name="T23" fmla="*/ 4 h 27"/>
                <a:gd name="T24" fmla="*/ 10 w 28"/>
                <a:gd name="T25" fmla="*/ 0 h 27"/>
                <a:gd name="T26" fmla="*/ 14 w 28"/>
                <a:gd name="T27" fmla="*/ 0 h 27"/>
                <a:gd name="T28" fmla="*/ 19 w 28"/>
                <a:gd name="T29" fmla="*/ 0 h 27"/>
                <a:gd name="T30" fmla="*/ 24 w 28"/>
                <a:gd name="T31" fmla="*/ 4 h 27"/>
                <a:gd name="T32" fmla="*/ 28 w 28"/>
                <a:gd name="T33" fmla="*/ 8 h 27"/>
                <a:gd name="T34" fmla="*/ 28 w 28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7">
                  <a:moveTo>
                    <a:pt x="28" y="13"/>
                  </a:moveTo>
                  <a:lnTo>
                    <a:pt x="28" y="13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16"/>
            <p:cNvSpPr>
              <a:spLocks/>
            </p:cNvSpPr>
            <p:nvPr/>
          </p:nvSpPr>
          <p:spPr bwMode="auto">
            <a:xfrm>
              <a:off x="3414" y="1213"/>
              <a:ext cx="22" cy="24"/>
            </a:xfrm>
            <a:custGeom>
              <a:avLst/>
              <a:gdLst>
                <a:gd name="T0" fmla="*/ 27 w 27"/>
                <a:gd name="T1" fmla="*/ 12 h 26"/>
                <a:gd name="T2" fmla="*/ 27 w 27"/>
                <a:gd name="T3" fmla="*/ 12 h 26"/>
                <a:gd name="T4" fmla="*/ 27 w 27"/>
                <a:gd name="T5" fmla="*/ 18 h 26"/>
                <a:gd name="T6" fmla="*/ 22 w 27"/>
                <a:gd name="T7" fmla="*/ 22 h 26"/>
                <a:gd name="T8" fmla="*/ 18 w 27"/>
                <a:gd name="T9" fmla="*/ 26 h 26"/>
                <a:gd name="T10" fmla="*/ 13 w 27"/>
                <a:gd name="T11" fmla="*/ 26 h 26"/>
                <a:gd name="T12" fmla="*/ 8 w 27"/>
                <a:gd name="T13" fmla="*/ 26 h 26"/>
                <a:gd name="T14" fmla="*/ 4 w 27"/>
                <a:gd name="T15" fmla="*/ 22 h 26"/>
                <a:gd name="T16" fmla="*/ 0 w 27"/>
                <a:gd name="T17" fmla="*/ 18 h 26"/>
                <a:gd name="T18" fmla="*/ 0 w 27"/>
                <a:gd name="T19" fmla="*/ 12 h 26"/>
                <a:gd name="T20" fmla="*/ 0 w 27"/>
                <a:gd name="T21" fmla="*/ 8 h 26"/>
                <a:gd name="T22" fmla="*/ 4 w 27"/>
                <a:gd name="T23" fmla="*/ 4 h 26"/>
                <a:gd name="T24" fmla="*/ 8 w 27"/>
                <a:gd name="T25" fmla="*/ 0 h 26"/>
                <a:gd name="T26" fmla="*/ 13 w 27"/>
                <a:gd name="T27" fmla="*/ 0 h 26"/>
                <a:gd name="T28" fmla="*/ 18 w 27"/>
                <a:gd name="T29" fmla="*/ 0 h 26"/>
                <a:gd name="T30" fmla="*/ 22 w 27"/>
                <a:gd name="T31" fmla="*/ 4 h 26"/>
                <a:gd name="T32" fmla="*/ 27 w 27"/>
                <a:gd name="T33" fmla="*/ 8 h 26"/>
                <a:gd name="T34" fmla="*/ 27 w 27"/>
                <a:gd name="T3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6">
                  <a:moveTo>
                    <a:pt x="27" y="12"/>
                  </a:moveTo>
                  <a:lnTo>
                    <a:pt x="27" y="12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7" y="8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17"/>
            <p:cNvSpPr>
              <a:spLocks/>
            </p:cNvSpPr>
            <p:nvPr/>
          </p:nvSpPr>
          <p:spPr bwMode="auto">
            <a:xfrm>
              <a:off x="3376" y="1339"/>
              <a:ext cx="22" cy="23"/>
            </a:xfrm>
            <a:custGeom>
              <a:avLst/>
              <a:gdLst>
                <a:gd name="T0" fmla="*/ 28 w 28"/>
                <a:gd name="T1" fmla="*/ 13 h 27"/>
                <a:gd name="T2" fmla="*/ 28 w 28"/>
                <a:gd name="T3" fmla="*/ 13 h 27"/>
                <a:gd name="T4" fmla="*/ 28 w 28"/>
                <a:gd name="T5" fmla="*/ 18 h 27"/>
                <a:gd name="T6" fmla="*/ 24 w 28"/>
                <a:gd name="T7" fmla="*/ 22 h 27"/>
                <a:gd name="T8" fmla="*/ 19 w 28"/>
                <a:gd name="T9" fmla="*/ 27 h 27"/>
                <a:gd name="T10" fmla="*/ 14 w 28"/>
                <a:gd name="T11" fmla="*/ 27 h 27"/>
                <a:gd name="T12" fmla="*/ 10 w 28"/>
                <a:gd name="T13" fmla="*/ 27 h 27"/>
                <a:gd name="T14" fmla="*/ 5 w 28"/>
                <a:gd name="T15" fmla="*/ 22 h 27"/>
                <a:gd name="T16" fmla="*/ 0 w 28"/>
                <a:gd name="T17" fmla="*/ 18 h 27"/>
                <a:gd name="T18" fmla="*/ 0 w 28"/>
                <a:gd name="T19" fmla="*/ 13 h 27"/>
                <a:gd name="T20" fmla="*/ 0 w 28"/>
                <a:gd name="T21" fmla="*/ 9 h 27"/>
                <a:gd name="T22" fmla="*/ 5 w 28"/>
                <a:gd name="T23" fmla="*/ 4 h 27"/>
                <a:gd name="T24" fmla="*/ 10 w 28"/>
                <a:gd name="T25" fmla="*/ 0 h 27"/>
                <a:gd name="T26" fmla="*/ 14 w 28"/>
                <a:gd name="T27" fmla="*/ 0 h 27"/>
                <a:gd name="T28" fmla="*/ 19 w 28"/>
                <a:gd name="T29" fmla="*/ 0 h 27"/>
                <a:gd name="T30" fmla="*/ 24 w 28"/>
                <a:gd name="T31" fmla="*/ 4 h 27"/>
                <a:gd name="T32" fmla="*/ 28 w 28"/>
                <a:gd name="T33" fmla="*/ 9 h 27"/>
                <a:gd name="T34" fmla="*/ 28 w 28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7">
                  <a:moveTo>
                    <a:pt x="28" y="13"/>
                  </a:moveTo>
                  <a:lnTo>
                    <a:pt x="28" y="13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118"/>
            <p:cNvSpPr>
              <a:spLocks/>
            </p:cNvSpPr>
            <p:nvPr/>
          </p:nvSpPr>
          <p:spPr bwMode="auto">
            <a:xfrm>
              <a:off x="3491" y="1172"/>
              <a:ext cx="22" cy="25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3 h 27"/>
                <a:gd name="T4" fmla="*/ 27 w 27"/>
                <a:gd name="T5" fmla="*/ 18 h 27"/>
                <a:gd name="T6" fmla="*/ 23 w 27"/>
                <a:gd name="T7" fmla="*/ 23 h 27"/>
                <a:gd name="T8" fmla="*/ 18 w 27"/>
                <a:gd name="T9" fmla="*/ 27 h 27"/>
                <a:gd name="T10" fmla="*/ 13 w 27"/>
                <a:gd name="T11" fmla="*/ 27 h 27"/>
                <a:gd name="T12" fmla="*/ 9 w 27"/>
                <a:gd name="T13" fmla="*/ 27 h 27"/>
                <a:gd name="T14" fmla="*/ 5 w 27"/>
                <a:gd name="T15" fmla="*/ 23 h 27"/>
                <a:gd name="T16" fmla="*/ 0 w 27"/>
                <a:gd name="T17" fmla="*/ 18 h 27"/>
                <a:gd name="T18" fmla="*/ 0 w 27"/>
                <a:gd name="T19" fmla="*/ 13 h 27"/>
                <a:gd name="T20" fmla="*/ 0 w 27"/>
                <a:gd name="T21" fmla="*/ 9 h 27"/>
                <a:gd name="T22" fmla="*/ 5 w 27"/>
                <a:gd name="T23" fmla="*/ 4 h 27"/>
                <a:gd name="T24" fmla="*/ 9 w 27"/>
                <a:gd name="T25" fmla="*/ 0 h 27"/>
                <a:gd name="T26" fmla="*/ 13 w 27"/>
                <a:gd name="T27" fmla="*/ 0 h 27"/>
                <a:gd name="T28" fmla="*/ 18 w 27"/>
                <a:gd name="T29" fmla="*/ 0 h 27"/>
                <a:gd name="T30" fmla="*/ 23 w 27"/>
                <a:gd name="T31" fmla="*/ 4 h 27"/>
                <a:gd name="T32" fmla="*/ 27 w 27"/>
                <a:gd name="T33" fmla="*/ 9 h 27"/>
                <a:gd name="T34" fmla="*/ 27 w 27"/>
                <a:gd name="T3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3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E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119"/>
            <p:cNvSpPr>
              <a:spLocks/>
            </p:cNvSpPr>
            <p:nvPr/>
          </p:nvSpPr>
          <p:spPr bwMode="auto">
            <a:xfrm>
              <a:off x="3541" y="1030"/>
              <a:ext cx="204" cy="249"/>
            </a:xfrm>
            <a:custGeom>
              <a:avLst/>
              <a:gdLst>
                <a:gd name="T0" fmla="*/ 24 w 267"/>
                <a:gd name="T1" fmla="*/ 34 h 284"/>
                <a:gd name="T2" fmla="*/ 0 w 267"/>
                <a:gd name="T3" fmla="*/ 109 h 284"/>
                <a:gd name="T4" fmla="*/ 5 w 267"/>
                <a:gd name="T5" fmla="*/ 132 h 284"/>
                <a:gd name="T6" fmla="*/ 19 w 267"/>
                <a:gd name="T7" fmla="*/ 143 h 284"/>
                <a:gd name="T8" fmla="*/ 39 w 267"/>
                <a:gd name="T9" fmla="*/ 142 h 284"/>
                <a:gd name="T10" fmla="*/ 76 w 267"/>
                <a:gd name="T11" fmla="*/ 107 h 284"/>
                <a:gd name="T12" fmla="*/ 98 w 267"/>
                <a:gd name="T13" fmla="*/ 82 h 284"/>
                <a:gd name="T14" fmla="*/ 67 w 267"/>
                <a:gd name="T15" fmla="*/ 146 h 284"/>
                <a:gd name="T16" fmla="*/ 60 w 267"/>
                <a:gd name="T17" fmla="*/ 173 h 284"/>
                <a:gd name="T18" fmla="*/ 66 w 267"/>
                <a:gd name="T19" fmla="*/ 183 h 284"/>
                <a:gd name="T20" fmla="*/ 82 w 267"/>
                <a:gd name="T21" fmla="*/ 185 h 284"/>
                <a:gd name="T22" fmla="*/ 97 w 267"/>
                <a:gd name="T23" fmla="*/ 183 h 284"/>
                <a:gd name="T24" fmla="*/ 126 w 267"/>
                <a:gd name="T25" fmla="*/ 165 h 284"/>
                <a:gd name="T26" fmla="*/ 160 w 267"/>
                <a:gd name="T27" fmla="*/ 138 h 284"/>
                <a:gd name="T28" fmla="*/ 114 w 267"/>
                <a:gd name="T29" fmla="*/ 189 h 284"/>
                <a:gd name="T30" fmla="*/ 104 w 267"/>
                <a:gd name="T31" fmla="*/ 207 h 284"/>
                <a:gd name="T32" fmla="*/ 106 w 267"/>
                <a:gd name="T33" fmla="*/ 220 h 284"/>
                <a:gd name="T34" fmla="*/ 118 w 267"/>
                <a:gd name="T35" fmla="*/ 228 h 284"/>
                <a:gd name="T36" fmla="*/ 137 w 267"/>
                <a:gd name="T37" fmla="*/ 227 h 284"/>
                <a:gd name="T38" fmla="*/ 178 w 267"/>
                <a:gd name="T39" fmla="*/ 215 h 284"/>
                <a:gd name="T40" fmla="*/ 214 w 267"/>
                <a:gd name="T41" fmla="*/ 199 h 284"/>
                <a:gd name="T42" fmla="*/ 188 w 267"/>
                <a:gd name="T43" fmla="*/ 212 h 284"/>
                <a:gd name="T44" fmla="*/ 160 w 267"/>
                <a:gd name="T45" fmla="*/ 232 h 284"/>
                <a:gd name="T46" fmla="*/ 147 w 267"/>
                <a:gd name="T47" fmla="*/ 253 h 284"/>
                <a:gd name="T48" fmla="*/ 146 w 267"/>
                <a:gd name="T49" fmla="*/ 266 h 284"/>
                <a:gd name="T50" fmla="*/ 153 w 267"/>
                <a:gd name="T51" fmla="*/ 280 h 284"/>
                <a:gd name="T52" fmla="*/ 165 w 267"/>
                <a:gd name="T53" fmla="*/ 281 h 284"/>
                <a:gd name="T54" fmla="*/ 188 w 267"/>
                <a:gd name="T55" fmla="*/ 269 h 284"/>
                <a:gd name="T56" fmla="*/ 225 w 267"/>
                <a:gd name="T57" fmla="*/ 235 h 284"/>
                <a:gd name="T58" fmla="*/ 254 w 267"/>
                <a:gd name="T59" fmla="*/ 205 h 284"/>
                <a:gd name="T60" fmla="*/ 267 w 267"/>
                <a:gd name="T61" fmla="*/ 183 h 284"/>
                <a:gd name="T62" fmla="*/ 265 w 267"/>
                <a:gd name="T63" fmla="*/ 170 h 284"/>
                <a:gd name="T64" fmla="*/ 253 w 267"/>
                <a:gd name="T65" fmla="*/ 162 h 284"/>
                <a:gd name="T66" fmla="*/ 221 w 267"/>
                <a:gd name="T67" fmla="*/ 165 h 284"/>
                <a:gd name="T68" fmla="*/ 163 w 267"/>
                <a:gd name="T69" fmla="*/ 186 h 284"/>
                <a:gd name="T70" fmla="*/ 186 w 267"/>
                <a:gd name="T71" fmla="*/ 158 h 284"/>
                <a:gd name="T72" fmla="*/ 199 w 267"/>
                <a:gd name="T73" fmla="*/ 136 h 284"/>
                <a:gd name="T74" fmla="*/ 205 w 267"/>
                <a:gd name="T75" fmla="*/ 112 h 284"/>
                <a:gd name="T76" fmla="*/ 195 w 267"/>
                <a:gd name="T77" fmla="*/ 97 h 284"/>
                <a:gd name="T78" fmla="*/ 181 w 267"/>
                <a:gd name="T79" fmla="*/ 92 h 284"/>
                <a:gd name="T80" fmla="*/ 166 w 267"/>
                <a:gd name="T81" fmla="*/ 94 h 284"/>
                <a:gd name="T82" fmla="*/ 120 w 267"/>
                <a:gd name="T83" fmla="*/ 124 h 284"/>
                <a:gd name="T84" fmla="*/ 118 w 267"/>
                <a:gd name="T85" fmla="*/ 111 h 284"/>
                <a:gd name="T86" fmla="*/ 135 w 267"/>
                <a:gd name="T87" fmla="*/ 73 h 284"/>
                <a:gd name="T88" fmla="*/ 132 w 267"/>
                <a:gd name="T89" fmla="*/ 56 h 284"/>
                <a:gd name="T90" fmla="*/ 122 w 267"/>
                <a:gd name="T91" fmla="*/ 44 h 284"/>
                <a:gd name="T92" fmla="*/ 102 w 267"/>
                <a:gd name="T93" fmla="*/ 43 h 284"/>
                <a:gd name="T94" fmla="*/ 84 w 267"/>
                <a:gd name="T95" fmla="*/ 51 h 284"/>
                <a:gd name="T96" fmla="*/ 52 w 267"/>
                <a:gd name="T97" fmla="*/ 81 h 284"/>
                <a:gd name="T98" fmla="*/ 64 w 267"/>
                <a:gd name="T99" fmla="*/ 31 h 284"/>
                <a:gd name="T100" fmla="*/ 64 w 267"/>
                <a:gd name="T101" fmla="*/ 11 h 284"/>
                <a:gd name="T102" fmla="*/ 52 w 267"/>
                <a:gd name="T103" fmla="*/ 0 h 284"/>
                <a:gd name="T104" fmla="*/ 37 w 267"/>
                <a:gd name="T105" fmla="*/ 6 h 284"/>
                <a:gd name="T106" fmla="*/ 24 w 267"/>
                <a:gd name="T107" fmla="*/ 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284">
                  <a:moveTo>
                    <a:pt x="24" y="34"/>
                  </a:moveTo>
                  <a:lnTo>
                    <a:pt x="24" y="34"/>
                  </a:lnTo>
                  <a:lnTo>
                    <a:pt x="12" y="66"/>
                  </a:lnTo>
                  <a:lnTo>
                    <a:pt x="0" y="109"/>
                  </a:lnTo>
                  <a:lnTo>
                    <a:pt x="3" y="123"/>
                  </a:lnTo>
                  <a:lnTo>
                    <a:pt x="5" y="132"/>
                  </a:lnTo>
                  <a:lnTo>
                    <a:pt x="12" y="138"/>
                  </a:lnTo>
                  <a:lnTo>
                    <a:pt x="19" y="143"/>
                  </a:lnTo>
                  <a:lnTo>
                    <a:pt x="28" y="146"/>
                  </a:lnTo>
                  <a:lnTo>
                    <a:pt x="39" y="142"/>
                  </a:lnTo>
                  <a:lnTo>
                    <a:pt x="53" y="131"/>
                  </a:lnTo>
                  <a:lnTo>
                    <a:pt x="76" y="107"/>
                  </a:lnTo>
                  <a:lnTo>
                    <a:pt x="91" y="91"/>
                  </a:lnTo>
                  <a:lnTo>
                    <a:pt x="98" y="82"/>
                  </a:lnTo>
                  <a:lnTo>
                    <a:pt x="80" y="118"/>
                  </a:lnTo>
                  <a:lnTo>
                    <a:pt x="67" y="146"/>
                  </a:lnTo>
                  <a:lnTo>
                    <a:pt x="59" y="167"/>
                  </a:lnTo>
                  <a:lnTo>
                    <a:pt x="60" y="173"/>
                  </a:lnTo>
                  <a:lnTo>
                    <a:pt x="62" y="178"/>
                  </a:lnTo>
                  <a:lnTo>
                    <a:pt x="66" y="183"/>
                  </a:lnTo>
                  <a:lnTo>
                    <a:pt x="74" y="185"/>
                  </a:lnTo>
                  <a:lnTo>
                    <a:pt x="82" y="185"/>
                  </a:lnTo>
                  <a:lnTo>
                    <a:pt x="88" y="185"/>
                  </a:lnTo>
                  <a:lnTo>
                    <a:pt x="97" y="183"/>
                  </a:lnTo>
                  <a:lnTo>
                    <a:pt x="107" y="178"/>
                  </a:lnTo>
                  <a:lnTo>
                    <a:pt x="126" y="165"/>
                  </a:lnTo>
                  <a:lnTo>
                    <a:pt x="143" y="153"/>
                  </a:lnTo>
                  <a:lnTo>
                    <a:pt x="160" y="138"/>
                  </a:lnTo>
                  <a:lnTo>
                    <a:pt x="133" y="167"/>
                  </a:lnTo>
                  <a:lnTo>
                    <a:pt x="114" y="189"/>
                  </a:lnTo>
                  <a:lnTo>
                    <a:pt x="106" y="199"/>
                  </a:lnTo>
                  <a:lnTo>
                    <a:pt x="104" y="207"/>
                  </a:lnTo>
                  <a:lnTo>
                    <a:pt x="104" y="214"/>
                  </a:lnTo>
                  <a:lnTo>
                    <a:pt x="106" y="220"/>
                  </a:lnTo>
                  <a:lnTo>
                    <a:pt x="113" y="225"/>
                  </a:lnTo>
                  <a:lnTo>
                    <a:pt x="118" y="228"/>
                  </a:lnTo>
                  <a:lnTo>
                    <a:pt x="128" y="228"/>
                  </a:lnTo>
                  <a:lnTo>
                    <a:pt x="137" y="227"/>
                  </a:lnTo>
                  <a:lnTo>
                    <a:pt x="158" y="224"/>
                  </a:lnTo>
                  <a:lnTo>
                    <a:pt x="178" y="215"/>
                  </a:lnTo>
                  <a:lnTo>
                    <a:pt x="197" y="207"/>
                  </a:lnTo>
                  <a:lnTo>
                    <a:pt x="214" y="199"/>
                  </a:lnTo>
                  <a:lnTo>
                    <a:pt x="202" y="205"/>
                  </a:lnTo>
                  <a:lnTo>
                    <a:pt x="188" y="212"/>
                  </a:lnTo>
                  <a:lnTo>
                    <a:pt x="173" y="220"/>
                  </a:lnTo>
                  <a:lnTo>
                    <a:pt x="160" y="232"/>
                  </a:lnTo>
                  <a:lnTo>
                    <a:pt x="149" y="244"/>
                  </a:lnTo>
                  <a:lnTo>
                    <a:pt x="147" y="253"/>
                  </a:lnTo>
                  <a:lnTo>
                    <a:pt x="144" y="258"/>
                  </a:lnTo>
                  <a:lnTo>
                    <a:pt x="146" y="266"/>
                  </a:lnTo>
                  <a:lnTo>
                    <a:pt x="148" y="273"/>
                  </a:lnTo>
                  <a:lnTo>
                    <a:pt x="153" y="280"/>
                  </a:lnTo>
                  <a:lnTo>
                    <a:pt x="161" y="284"/>
                  </a:lnTo>
                  <a:lnTo>
                    <a:pt x="165" y="281"/>
                  </a:lnTo>
                  <a:lnTo>
                    <a:pt x="172" y="280"/>
                  </a:lnTo>
                  <a:lnTo>
                    <a:pt x="188" y="269"/>
                  </a:lnTo>
                  <a:lnTo>
                    <a:pt x="203" y="255"/>
                  </a:lnTo>
                  <a:lnTo>
                    <a:pt x="225" y="235"/>
                  </a:lnTo>
                  <a:lnTo>
                    <a:pt x="242" y="219"/>
                  </a:lnTo>
                  <a:lnTo>
                    <a:pt x="254" y="205"/>
                  </a:lnTo>
                  <a:lnTo>
                    <a:pt x="263" y="194"/>
                  </a:lnTo>
                  <a:lnTo>
                    <a:pt x="267" y="183"/>
                  </a:lnTo>
                  <a:lnTo>
                    <a:pt x="267" y="177"/>
                  </a:lnTo>
                  <a:lnTo>
                    <a:pt x="265" y="170"/>
                  </a:lnTo>
                  <a:lnTo>
                    <a:pt x="260" y="164"/>
                  </a:lnTo>
                  <a:lnTo>
                    <a:pt x="253" y="162"/>
                  </a:lnTo>
                  <a:lnTo>
                    <a:pt x="243" y="162"/>
                  </a:lnTo>
                  <a:lnTo>
                    <a:pt x="221" y="165"/>
                  </a:lnTo>
                  <a:lnTo>
                    <a:pt x="192" y="173"/>
                  </a:lnTo>
                  <a:lnTo>
                    <a:pt x="163" y="186"/>
                  </a:lnTo>
                  <a:lnTo>
                    <a:pt x="170" y="178"/>
                  </a:lnTo>
                  <a:lnTo>
                    <a:pt x="186" y="158"/>
                  </a:lnTo>
                  <a:lnTo>
                    <a:pt x="192" y="148"/>
                  </a:lnTo>
                  <a:lnTo>
                    <a:pt x="199" y="136"/>
                  </a:lnTo>
                  <a:lnTo>
                    <a:pt x="203" y="123"/>
                  </a:lnTo>
                  <a:lnTo>
                    <a:pt x="205" y="112"/>
                  </a:lnTo>
                  <a:lnTo>
                    <a:pt x="201" y="105"/>
                  </a:lnTo>
                  <a:lnTo>
                    <a:pt x="195" y="97"/>
                  </a:lnTo>
                  <a:lnTo>
                    <a:pt x="190" y="94"/>
                  </a:lnTo>
                  <a:lnTo>
                    <a:pt x="181" y="92"/>
                  </a:lnTo>
                  <a:lnTo>
                    <a:pt x="175" y="92"/>
                  </a:lnTo>
                  <a:lnTo>
                    <a:pt x="166" y="94"/>
                  </a:lnTo>
                  <a:lnTo>
                    <a:pt x="151" y="101"/>
                  </a:lnTo>
                  <a:lnTo>
                    <a:pt x="120" y="124"/>
                  </a:lnTo>
                  <a:lnTo>
                    <a:pt x="103" y="139"/>
                  </a:lnTo>
                  <a:lnTo>
                    <a:pt x="118" y="111"/>
                  </a:lnTo>
                  <a:lnTo>
                    <a:pt x="129" y="89"/>
                  </a:lnTo>
                  <a:lnTo>
                    <a:pt x="135" y="73"/>
                  </a:lnTo>
                  <a:lnTo>
                    <a:pt x="135" y="64"/>
                  </a:lnTo>
                  <a:lnTo>
                    <a:pt x="132" y="56"/>
                  </a:lnTo>
                  <a:lnTo>
                    <a:pt x="129" y="49"/>
                  </a:lnTo>
                  <a:lnTo>
                    <a:pt x="122" y="44"/>
                  </a:lnTo>
                  <a:lnTo>
                    <a:pt x="112" y="43"/>
                  </a:lnTo>
                  <a:lnTo>
                    <a:pt x="102" y="43"/>
                  </a:lnTo>
                  <a:lnTo>
                    <a:pt x="94" y="46"/>
                  </a:lnTo>
                  <a:lnTo>
                    <a:pt x="84" y="51"/>
                  </a:lnTo>
                  <a:lnTo>
                    <a:pt x="65" y="66"/>
                  </a:lnTo>
                  <a:lnTo>
                    <a:pt x="52" y="81"/>
                  </a:lnTo>
                  <a:lnTo>
                    <a:pt x="42" y="94"/>
                  </a:lnTo>
                  <a:lnTo>
                    <a:pt x="64" y="31"/>
                  </a:lnTo>
                  <a:lnTo>
                    <a:pt x="65" y="19"/>
                  </a:lnTo>
                  <a:lnTo>
                    <a:pt x="64" y="11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7" y="6"/>
                  </a:lnTo>
                  <a:lnTo>
                    <a:pt x="28" y="16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33CC33"/>
            </a:solidFill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350">
                <a:solidFill>
                  <a:prstClr val="black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87087" y="2174885"/>
            <a:ext cx="1610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Тучная клетка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484" y="2103231"/>
            <a:ext cx="1056224" cy="10836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76" y="3432143"/>
            <a:ext cx="583313" cy="63099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840305" y="3263845"/>
            <a:ext cx="1517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Основные</a:t>
            </a:r>
            <a:endParaRPr lang="ru-RU" alt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протеины</a:t>
            </a:r>
            <a:endParaRPr lang="ru-RU" alt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Лейкотриены</a:t>
            </a:r>
            <a:endParaRPr lang="ru-RU" alt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Цитокины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7" y="4339821"/>
            <a:ext cx="661982" cy="50130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19618" y="3140734"/>
            <a:ext cx="1366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Эозинофил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5800" y="4048675"/>
            <a:ext cx="1106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Базофил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96949" y="4255110"/>
            <a:ext cx="1547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Гистамин</a:t>
            </a:r>
          </a:p>
          <a:p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Лейкотриены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Цитокины</a:t>
            </a:r>
          </a:p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ТАФ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1999196" y="252124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165" y="3396693"/>
            <a:ext cx="749873" cy="3886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768" y="4257564"/>
            <a:ext cx="749873" cy="3886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27" y="1605499"/>
            <a:ext cx="4657047" cy="440915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4215786" y="3293079"/>
            <a:ext cx="1310910" cy="297941"/>
          </a:xfrm>
          <a:prstGeom prst="rect">
            <a:avLst/>
          </a:prstGeom>
          <a:solidFill>
            <a:srgbClr val="4E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Цистеиновые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лейкотриены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803" y="1333795"/>
            <a:ext cx="39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Цистеиновые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лейкотриены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модулируют медиаторы воспаления.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94862" y="6014652"/>
            <a:ext cx="36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Медиаторы воспаления модулируют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цистеиновые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лейкотриены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79419" y="1857015"/>
            <a:ext cx="982464" cy="1550852"/>
          </a:xfrm>
          <a:prstGeom prst="rect">
            <a:avLst/>
          </a:prstGeom>
          <a:solidFill>
            <a:srgbClr val="4E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 dirty="0">
              <a:solidFill>
                <a:prstClr val="black"/>
              </a:solidFill>
            </a:endParaRPr>
          </a:p>
          <a:p>
            <a:pPr algn="ctr"/>
            <a:endParaRPr lang="ru-RU" sz="825" dirty="0">
              <a:solidFill>
                <a:prstClr val="black"/>
              </a:solidFill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ИЛ-6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ИЛ-8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ИЛ-10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ИЛ-12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MIP-1</a:t>
            </a:r>
            <a:r>
              <a:rPr lang="el-G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MIP-1</a:t>
            </a:r>
            <a:r>
              <a:rPr lang="el-G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ИАП-1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MMP-1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Гистамин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НЭ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00472" y="1726879"/>
            <a:ext cx="1056729" cy="1532129"/>
          </a:xfrm>
          <a:prstGeom prst="rect">
            <a:avLst/>
          </a:prstGeom>
          <a:solidFill>
            <a:srgbClr val="4E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endParaRPr lang="ru-RU" sz="675" b="1" dirty="0">
              <a:solidFill>
                <a:prstClr val="black"/>
              </a:solidFill>
            </a:endParaRPr>
          </a:p>
          <a:p>
            <a:pPr algn="ctr"/>
            <a:r>
              <a:rPr lang="ru-RU" sz="105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Эотоксин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EOS </a:t>
            </a:r>
            <a:r>
              <a:rPr lang="en-US" sz="105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</a:t>
            </a:r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Цитокин А5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ЭКБ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NF-kB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ЭФР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Mac-1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5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интегрины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5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селектины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350" dirty="0">
              <a:solidFill>
                <a:prstClr val="white"/>
              </a:solidFill>
            </a:endParaRPr>
          </a:p>
          <a:p>
            <a:pPr algn="ctr"/>
            <a:endParaRPr lang="ru-RU" sz="1350" dirty="0">
              <a:solidFill>
                <a:prstClr val="white"/>
              </a:solidFill>
            </a:endParaRPr>
          </a:p>
          <a:p>
            <a:pPr algn="ctr"/>
            <a:endParaRPr lang="ru-RU" sz="1350" dirty="0">
              <a:solidFill>
                <a:prstClr val="white"/>
              </a:solidFill>
            </a:endParaRPr>
          </a:p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94862" y="2726061"/>
            <a:ext cx="609033" cy="460695"/>
          </a:xfrm>
          <a:prstGeom prst="rect">
            <a:avLst/>
          </a:prstGeom>
          <a:solidFill>
            <a:srgbClr val="4E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ИЛ-3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ИЛ-4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ИЛ-5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82741" y="2155614"/>
            <a:ext cx="684781" cy="763497"/>
          </a:xfrm>
          <a:prstGeom prst="rect">
            <a:avLst/>
          </a:prstGeom>
          <a:solidFill>
            <a:srgbClr val="4E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ФНО-</a:t>
            </a:r>
            <a:r>
              <a:rPr lang="el-G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Эндотелин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Окись </a:t>
            </a:r>
            <a:r>
              <a:rPr lang="ru-RU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азота</a:t>
            </a:r>
            <a:endParaRPr lang="en-US" sz="788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094862" y="4528342"/>
            <a:ext cx="641237" cy="625571"/>
          </a:xfrm>
          <a:prstGeom prst="rect">
            <a:avLst/>
          </a:prstGeom>
          <a:solidFill>
            <a:srgbClr val="AEF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ИЛ-13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ГМКФ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ИЛ-1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ИФ-</a:t>
            </a:r>
            <a:r>
              <a:rPr lang="el-G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03895" y="4798870"/>
            <a:ext cx="932400" cy="719898"/>
          </a:xfrm>
          <a:prstGeom prst="rect">
            <a:avLst/>
          </a:prstGeom>
          <a:solidFill>
            <a:srgbClr val="AEF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endParaRPr lang="ru-RU" sz="788" dirty="0">
              <a:solidFill>
                <a:prstClr val="black"/>
              </a:solidFill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ФАТ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ИФП-1</a:t>
            </a:r>
          </a:p>
          <a:p>
            <a:pPr algn="ctr"/>
            <a:r>
              <a:rPr lang="ru-RU" sz="105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Оксидант</a:t>
            </a:r>
            <a:endParaRPr lang="ru-RU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ФМА-1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36295" y="4732162"/>
            <a:ext cx="1092541" cy="721869"/>
          </a:xfrm>
          <a:prstGeom prst="rect">
            <a:avLst/>
          </a:prstGeom>
          <a:solidFill>
            <a:srgbClr val="AEF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ИЛ-16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ФРНТ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МЧБ-1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C5a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ФНО-</a:t>
            </a:r>
            <a:r>
              <a:rPr lang="el-G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Цистеиниловые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лейкотриены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: </a:t>
            </a:r>
            <a:br>
              <a:rPr lang="ru-RU" altLang="en-US" sz="2800" b="1" dirty="0">
                <a:solidFill>
                  <a:schemeClr val="bg1"/>
                </a:solidFill>
                <a:latin typeface="+mn-lt"/>
              </a:rPr>
            </a:b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действие на дыхательные пути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−"/>
              <a:tabLst>
                <a:tab pos="128588" algn="l"/>
              </a:tabLst>
            </a:pPr>
            <a:r>
              <a:rPr lang="ru-RU" altLang="en-US" sz="1800" b="1" i="1" u="sng" dirty="0">
                <a:solidFill>
                  <a:srgbClr val="0070C0"/>
                </a:solidFill>
              </a:rPr>
              <a:t>Привлечение эозинофилов в дыхательные пути</a:t>
            </a:r>
            <a:r>
              <a:rPr lang="ru-RU" altLang="en-US" sz="1800" b="1" dirty="0">
                <a:solidFill>
                  <a:srgbClr val="0070C0"/>
                </a:solidFill>
              </a:rPr>
              <a:t>, </a:t>
            </a:r>
            <a:r>
              <a:rPr lang="ru-RU" altLang="en-US" sz="1800" b="1" dirty="0"/>
              <a:t>повреждение эпителия и повышение бронхиальной реактивности.</a:t>
            </a:r>
            <a:r>
              <a:rPr lang="en-US" altLang="en-US" sz="1800" b="1" dirty="0"/>
              <a:t> </a:t>
            </a:r>
            <a:endParaRPr lang="en-US" altLang="en-US" sz="1800" b="1" baseline="30000" dirty="0"/>
          </a:p>
          <a:p>
            <a:pPr algn="just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−"/>
              <a:tabLst>
                <a:tab pos="128588" algn="l"/>
              </a:tabLst>
            </a:pPr>
            <a:r>
              <a:rPr lang="ru-RU" altLang="en-US" sz="1800" b="1" i="1" u="sng" dirty="0">
                <a:solidFill>
                  <a:srgbClr val="0070C0"/>
                </a:solidFill>
              </a:rPr>
              <a:t>Повышение проницаемости </a:t>
            </a:r>
            <a:r>
              <a:rPr lang="ru-RU" altLang="en-US" sz="1800" b="1" i="1" u="sng" dirty="0" err="1">
                <a:solidFill>
                  <a:srgbClr val="0070C0"/>
                </a:solidFill>
              </a:rPr>
              <a:t>ми</a:t>
            </a:r>
            <a:r>
              <a:rPr lang="ru-RU" altLang="en-US" sz="1800" b="1" u="sng" dirty="0" err="1">
                <a:solidFill>
                  <a:srgbClr val="0070C0"/>
                </a:solidFill>
              </a:rPr>
              <a:t>крососудов</a:t>
            </a:r>
            <a:r>
              <a:rPr lang="ru-RU" altLang="en-US" sz="1800" b="1" dirty="0">
                <a:solidFill>
                  <a:srgbClr val="0070C0"/>
                </a:solidFill>
              </a:rPr>
              <a:t>, </a:t>
            </a:r>
            <a:r>
              <a:rPr lang="ru-RU" altLang="en-US" sz="1800" b="1" dirty="0"/>
              <a:t>экссудация плазмы в бронхиальную стенку и просвет, формирование </a:t>
            </a:r>
            <a:r>
              <a:rPr lang="ru-RU" altLang="en-US" sz="1800" b="1" i="1" u="sng" dirty="0">
                <a:solidFill>
                  <a:srgbClr val="0070C0"/>
                </a:solidFill>
              </a:rPr>
              <a:t>отека слизистой оболочки</a:t>
            </a:r>
            <a:r>
              <a:rPr lang="en-US" altLang="en-US" sz="1800" b="1" dirty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−"/>
              <a:tabLst>
                <a:tab pos="128588" algn="l"/>
              </a:tabLst>
            </a:pPr>
            <a:r>
              <a:rPr lang="ru-RU" altLang="en-US" sz="1800" b="1" i="1" u="sng" dirty="0">
                <a:solidFill>
                  <a:srgbClr val="0070C0"/>
                </a:solidFill>
              </a:rPr>
              <a:t>Увеличение секреции слизи</a:t>
            </a:r>
            <a:r>
              <a:rPr lang="en-US" altLang="en-US" sz="1800" b="1" i="1" dirty="0">
                <a:solidFill>
                  <a:srgbClr val="0070C0"/>
                </a:solidFill>
              </a:rPr>
              <a:t>,</a:t>
            </a:r>
            <a:r>
              <a:rPr lang="en-US" altLang="en-US" sz="1800" b="1" dirty="0">
                <a:solidFill>
                  <a:srgbClr val="0070C0"/>
                </a:solidFill>
              </a:rPr>
              <a:t> </a:t>
            </a:r>
            <a:r>
              <a:rPr lang="ru-RU" altLang="en-US" sz="1800" b="1" dirty="0"/>
              <a:t>которая вместе с белками плазмы и распадающимися клетками образует слизистые пробки</a:t>
            </a:r>
            <a:r>
              <a:rPr lang="en-US" altLang="en-US" sz="1800" b="1" dirty="0"/>
              <a:t>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−"/>
              <a:tabLst>
                <a:tab pos="128588" algn="l"/>
              </a:tabLst>
            </a:pPr>
            <a:r>
              <a:rPr lang="ru-RU" altLang="en-US" sz="1800" b="1" i="1" u="sng" dirty="0">
                <a:solidFill>
                  <a:srgbClr val="0070C0"/>
                </a:solidFill>
              </a:rPr>
              <a:t>Выраженный </a:t>
            </a:r>
            <a:r>
              <a:rPr lang="ru-RU" altLang="en-US" sz="1800" b="1" i="1" u="sng" dirty="0" err="1">
                <a:solidFill>
                  <a:srgbClr val="0070C0"/>
                </a:solidFill>
              </a:rPr>
              <a:t>бронхоспазм</a:t>
            </a:r>
            <a:r>
              <a:rPr lang="en-US" altLang="en-US" sz="1800" b="1" i="1" dirty="0"/>
              <a:t>,</a:t>
            </a:r>
            <a:r>
              <a:rPr lang="en-US" altLang="en-US" sz="1800" b="1" dirty="0"/>
              <a:t> </a:t>
            </a:r>
            <a:r>
              <a:rPr lang="ru-RU" altLang="en-US" sz="1800" b="1" dirty="0"/>
              <a:t>обусловленный </a:t>
            </a:r>
            <a:r>
              <a:rPr lang="ru-RU" altLang="en-US" sz="1800" b="1" dirty="0" err="1"/>
              <a:t>констрикторным</a:t>
            </a:r>
            <a:r>
              <a:rPr lang="ru-RU" altLang="en-US" sz="1800" b="1" dirty="0"/>
              <a:t> действием </a:t>
            </a:r>
            <a:r>
              <a:rPr lang="ru-RU" altLang="en-US" sz="1800" b="1" dirty="0" err="1"/>
              <a:t>лейкотриенов</a:t>
            </a:r>
            <a:r>
              <a:rPr lang="ru-RU" altLang="en-US" sz="1800" b="1" dirty="0"/>
              <a:t> на гладкомышечные клетки дыхательных путей</a:t>
            </a:r>
            <a:r>
              <a:rPr lang="en-US" altLang="en-US" sz="1800" b="1" dirty="0"/>
              <a:t>.</a:t>
            </a:r>
            <a:r>
              <a:rPr lang="ru-RU" altLang="en-US" sz="1800" b="1" baseline="30000" dirty="0"/>
              <a:t>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Calibri" pitchFamily="34" charset="0"/>
              <a:buChar char="−"/>
              <a:tabLst>
                <a:tab pos="128588" algn="l"/>
              </a:tabLst>
            </a:pPr>
            <a:r>
              <a:rPr lang="ru-RU" altLang="en-US" sz="1800" b="1" i="1" u="sng" dirty="0">
                <a:solidFill>
                  <a:srgbClr val="0070C0"/>
                </a:solidFill>
              </a:rPr>
              <a:t>Гипертрофия и </a:t>
            </a:r>
            <a:r>
              <a:rPr lang="ru-RU" altLang="en-US" sz="1800" b="1" i="1" u="sng" dirty="0" err="1">
                <a:solidFill>
                  <a:srgbClr val="0070C0"/>
                </a:solidFill>
              </a:rPr>
              <a:t>ремоделирование</a:t>
            </a:r>
            <a:r>
              <a:rPr lang="ru-RU" altLang="en-US" sz="1800" b="1" dirty="0">
                <a:solidFill>
                  <a:srgbClr val="0070C0"/>
                </a:solidFill>
              </a:rPr>
              <a:t> </a:t>
            </a:r>
            <a:r>
              <a:rPr lang="ru-RU" altLang="en-US" sz="1800" b="1" dirty="0"/>
              <a:t>гладкой мускулатуры бронхов</a:t>
            </a:r>
            <a:r>
              <a:rPr lang="en-US" altLang="en-US" sz="1800" b="1" dirty="0"/>
              <a:t>.</a:t>
            </a:r>
            <a:endParaRPr lang="ru-RU" sz="1800" b="1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20784" y="5353240"/>
            <a:ext cx="4779000" cy="29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788" b="1" i="1" dirty="0">
              <a:solidFill>
                <a:prstClr val="black"/>
              </a:solidFill>
              <a:cs typeface="Arial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88" b="1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6" y="5470187"/>
            <a:ext cx="6527347" cy="4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Holgate S. T.,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Bradding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P., Sampson A. P.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Leukotriene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antagonists and synthesis inhibitors: new directions in asthma therapy // J Allergy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Clin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Immunol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 1996; 98: 1–13. </a:t>
            </a:r>
            <a:endParaRPr lang="ru-RU" sz="619" b="1" i="1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192881" indent="-192881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Shibata A.,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Katsunuma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N.,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Tomikawa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M., Tan A., Yuki K., Akashi K.,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Eto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Y. Increased </a:t>
            </a:r>
            <a:r>
              <a:rPr lang="en-US" sz="619" b="1" i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Leukotriene</a:t>
            </a:r>
            <a:r>
              <a:rPr lang="en-US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E4 in the Exhaled Breath Condensate of Children With Mild Asthma // Chest. </a:t>
            </a:r>
            <a:r>
              <a:rPr lang="ru-RU" sz="619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2006; 130: 1718–1722.</a:t>
            </a:r>
            <a:endParaRPr lang="ru-RU" sz="619" b="1" i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n-lt"/>
              </a:rPr>
              <a:t>Антагонисты </a:t>
            </a:r>
            <a:r>
              <a:rPr lang="ru-RU" sz="2400" b="1" dirty="0" err="1">
                <a:solidFill>
                  <a:schemeClr val="bg1"/>
                </a:solidFill>
                <a:latin typeface="+mn-lt"/>
              </a:rPr>
              <a:t>лейкотриеновых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рецепторов: 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действие на дыхательные пути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ru-RU" sz="2800" b="1" dirty="0"/>
              <a:t>Механизм действия - </a:t>
            </a:r>
            <a:r>
              <a:rPr lang="ru-RU" sz="2800" b="1" dirty="0">
                <a:ea typeface="Arial Unicode MS" pitchFamily="34" charset="-128"/>
                <a:cs typeface="Calibri" pitchFamily="34" charset="0"/>
              </a:rPr>
              <a:t>⇓ </a:t>
            </a:r>
            <a:r>
              <a:rPr lang="ru-RU" sz="2800" b="1" dirty="0"/>
              <a:t>эффектов </a:t>
            </a:r>
            <a:r>
              <a:rPr lang="ru-RU" sz="2800" b="1" dirty="0" err="1"/>
              <a:t>цис-лейкотриенов</a:t>
            </a:r>
            <a:r>
              <a:rPr lang="ru-RU" sz="2800" b="1" dirty="0"/>
              <a:t>:</a:t>
            </a:r>
          </a:p>
          <a:p>
            <a:pPr>
              <a:lnSpc>
                <a:spcPct val="110000"/>
              </a:lnSpc>
              <a:buFont typeface="Calibri" pitchFamily="34" charset="0"/>
              <a:buChar char="−"/>
            </a:pPr>
            <a:r>
              <a:rPr lang="ru-RU" sz="2800" b="1" dirty="0">
                <a:solidFill>
                  <a:prstClr val="black"/>
                </a:solidFill>
              </a:rPr>
              <a:t>Оказывают слабое </a:t>
            </a:r>
            <a:r>
              <a:rPr lang="ru-RU" sz="2800" b="1" dirty="0" err="1">
                <a:solidFill>
                  <a:srgbClr val="0070C0"/>
                </a:solidFill>
              </a:rPr>
              <a:t>бронхолитическое</a:t>
            </a:r>
            <a:r>
              <a:rPr lang="ru-RU" sz="2800" b="1" dirty="0">
                <a:solidFill>
                  <a:prstClr val="black"/>
                </a:solidFill>
              </a:rPr>
              <a:t> действие</a:t>
            </a:r>
          </a:p>
          <a:p>
            <a:pPr>
              <a:lnSpc>
                <a:spcPct val="110000"/>
              </a:lnSpc>
              <a:buFont typeface="Calibri" pitchFamily="34" charset="0"/>
              <a:buChar char="−"/>
            </a:pPr>
            <a:r>
              <a:rPr lang="ru-RU" sz="2800" b="1" dirty="0"/>
              <a:t>Уменьшают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симптомы</a:t>
            </a:r>
            <a:r>
              <a:rPr lang="ru-RU" sz="2800" b="1" dirty="0">
                <a:solidFill>
                  <a:prstClr val="black"/>
                </a:solidFill>
              </a:rPr>
              <a:t>, включая кашель</a:t>
            </a:r>
          </a:p>
          <a:p>
            <a:pPr>
              <a:lnSpc>
                <a:spcPct val="110000"/>
              </a:lnSpc>
              <a:buFont typeface="Calibri" pitchFamily="34" charset="0"/>
              <a:buChar char="−"/>
            </a:pPr>
            <a:r>
              <a:rPr lang="ru-RU" sz="2800" b="1" dirty="0">
                <a:solidFill>
                  <a:prstClr val="black"/>
                </a:solidFill>
              </a:rPr>
              <a:t>Улучшают </a:t>
            </a:r>
            <a:r>
              <a:rPr lang="ru-RU" sz="2800" b="1" dirty="0">
                <a:solidFill>
                  <a:srgbClr val="0070C0"/>
                </a:solidFill>
              </a:rPr>
              <a:t>функцию легких </a:t>
            </a:r>
          </a:p>
          <a:p>
            <a:pPr>
              <a:lnSpc>
                <a:spcPct val="110000"/>
              </a:lnSpc>
              <a:buFont typeface="Calibri" pitchFamily="34" charset="0"/>
              <a:buChar char="−"/>
            </a:pPr>
            <a:r>
              <a:rPr lang="ru-RU" sz="2800" b="1" dirty="0">
                <a:solidFill>
                  <a:prstClr val="black"/>
                </a:solidFill>
              </a:rPr>
              <a:t>Уменьшают </a:t>
            </a:r>
            <a:r>
              <a:rPr lang="ru-RU" sz="2800" b="1" dirty="0">
                <a:solidFill>
                  <a:srgbClr val="0070C0"/>
                </a:solidFill>
              </a:rPr>
              <a:t>воспаление дыхательных путей </a:t>
            </a:r>
          </a:p>
          <a:p>
            <a:pPr>
              <a:lnSpc>
                <a:spcPct val="110000"/>
              </a:lnSpc>
              <a:buFont typeface="Calibri" pitchFamily="34" charset="0"/>
              <a:buChar char="−"/>
            </a:pPr>
            <a:r>
              <a:rPr lang="ru-RU" sz="2800" b="1" dirty="0">
                <a:solidFill>
                  <a:prstClr val="black"/>
                </a:solidFill>
              </a:rPr>
              <a:t>Уменьшают  </a:t>
            </a:r>
            <a:r>
              <a:rPr lang="ru-RU" sz="2800" b="1" dirty="0">
                <a:solidFill>
                  <a:srgbClr val="0070C0"/>
                </a:solidFill>
              </a:rPr>
              <a:t>частоту обострений астмы</a:t>
            </a:r>
          </a:p>
          <a:p>
            <a:pPr>
              <a:lnSpc>
                <a:spcPct val="120000"/>
              </a:lnSpc>
              <a:buFont typeface="Calibri" pitchFamily="34" charset="0"/>
              <a:buChar char="−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030" y="6116171"/>
            <a:ext cx="55182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900" b="1" i="1" dirty="0">
                <a:solidFill>
                  <a:prstClr val="black"/>
                </a:solidFill>
              </a:rPr>
              <a:t>EAACI 2012 </a:t>
            </a:r>
            <a:r>
              <a:rPr lang="en-US" sz="900" b="1" i="1" dirty="0" err="1">
                <a:solidFill>
                  <a:prstClr val="black"/>
                </a:solidFill>
              </a:rPr>
              <a:t>Davos</a:t>
            </a:r>
            <a:r>
              <a:rPr lang="en-US" sz="900" b="1" i="1" dirty="0">
                <a:solidFill>
                  <a:prstClr val="black"/>
                </a:solidFill>
              </a:rPr>
              <a:t> – Asthma treatment – current gold standard and future option</a:t>
            </a:r>
            <a:r>
              <a:rPr lang="ru-RU" sz="900" b="1" i="1" dirty="0">
                <a:solidFill>
                  <a:prstClr val="black"/>
                </a:solidFill>
              </a:rPr>
              <a:t> </a:t>
            </a:r>
            <a:r>
              <a:rPr lang="en-US" sz="900" b="1" i="1" dirty="0">
                <a:solidFill>
                  <a:prstClr val="black"/>
                </a:solidFill>
              </a:rPr>
              <a:t>s Oliver Fuchs </a:t>
            </a:r>
            <a:endParaRPr lang="ru-RU" sz="9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n-lt"/>
              </a:rPr>
              <a:t>Когда целесообразно назначение </a:t>
            </a:r>
            <a:r>
              <a:rPr lang="ru-RU" sz="2400" b="1" dirty="0" err="1">
                <a:solidFill>
                  <a:schemeClr val="bg1"/>
                </a:solidFill>
                <a:latin typeface="+mn-lt"/>
              </a:rPr>
              <a:t>антилейкотриеновых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препаратов?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986883" y="1600201"/>
            <a:ext cx="4956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/>
              <a:t>Фенотипы БА с высоким уровнем </a:t>
            </a:r>
            <a:r>
              <a:rPr lang="ru-RU" sz="1800" b="1" u="sng" dirty="0" err="1"/>
              <a:t>лейкотриенов</a:t>
            </a:r>
            <a:r>
              <a:rPr lang="ru-RU" sz="1800" b="1" u="sng" dirty="0"/>
              <a:t>: 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 err="1">
                <a:cs typeface="Arial" pitchFamily="34" charset="0"/>
              </a:rPr>
              <a:t>Аспириновая</a:t>
            </a:r>
            <a:r>
              <a:rPr lang="ru-RU" sz="1800" b="1" dirty="0">
                <a:cs typeface="Arial" pitchFamily="34" charset="0"/>
              </a:rPr>
              <a:t> БА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>
                <a:cs typeface="Arial" pitchFamily="34" charset="0"/>
              </a:rPr>
              <a:t>БА у пожилых 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>
                <a:cs typeface="Arial" pitchFamily="34" charset="0"/>
              </a:rPr>
              <a:t>Аллергическая БА с сопутствующим  АР 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>
                <a:cs typeface="Arial" pitchFamily="34" charset="0"/>
              </a:rPr>
              <a:t>БА у курящих пациентов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>
                <a:cs typeface="Arial" pitchFamily="34" charset="0"/>
              </a:rPr>
              <a:t>БА у пациентов с ожирением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>
                <a:cs typeface="Arial" pitchFamily="34" charset="0"/>
              </a:rPr>
              <a:t>Кашлевой вариант БА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>
                <a:cs typeface="Arial" pitchFamily="34" charset="0"/>
              </a:rPr>
              <a:t>БА с вирус-индуцированными обострениями</a:t>
            </a:r>
          </a:p>
          <a:p>
            <a:pPr marL="216992" indent="-216992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A5AB81"/>
              </a:buClr>
              <a:buFont typeface="Times New Roman" pitchFamily="18" charset="0"/>
              <a:buChar char="–"/>
              <a:defRPr/>
            </a:pPr>
            <a:r>
              <a:rPr lang="ru-RU" sz="1800" b="1" dirty="0">
                <a:cs typeface="Arial" pitchFamily="34" charset="0"/>
              </a:rPr>
              <a:t>БА, обусловленная физической нагрузкой</a:t>
            </a:r>
            <a:endParaRPr 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3003" y="6064843"/>
            <a:ext cx="6539593" cy="559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ru-RU" sz="1013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Н.М. Ненашева. </a:t>
            </a:r>
            <a:r>
              <a:rPr lang="ru-RU" sz="1013" b="1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Антагонисты </a:t>
            </a:r>
            <a:r>
              <a:rPr lang="ru-RU" sz="1013" b="1" i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лейкотриеновых</a:t>
            </a:r>
            <a:r>
              <a:rPr lang="ru-RU" sz="1013" b="1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рецепторов в терапии бронхиальной астмы: кому, когда, как долго? </a:t>
            </a:r>
            <a:r>
              <a:rPr lang="ru-RU" sz="1013" b="1" i="1" dirty="0">
                <a:solidFill>
                  <a:prstClr val="black"/>
                </a:solidFill>
              </a:rPr>
              <a:t>Эффективная фармакотерапия. Аллергология и иммунология" №1 (6) | 2018. Стр. 8-19</a:t>
            </a:r>
            <a:endParaRPr lang="ru-RU" sz="900" b="1" i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600" y="2277679"/>
            <a:ext cx="1498500" cy="2549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235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7123113" cy="685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err="1" smtClean="0"/>
              <a:t>монтелукаст</a:t>
            </a:r>
            <a:endParaRPr lang="en-US" sz="4000" b="1" dirty="0"/>
          </a:p>
        </p:txBody>
      </p:sp>
      <p:sp>
        <p:nvSpPr>
          <p:cNvPr id="17920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СИНГЛОН</a:t>
            </a:r>
            <a:endParaRPr lang="en-US" altLang="ru-RU" sz="5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4" name="TextBox 3"/>
          <p:cNvSpPr txBox="1">
            <a:spLocks noChangeArrowheads="1"/>
          </p:cNvSpPr>
          <p:nvPr/>
        </p:nvSpPr>
        <p:spPr bwMode="auto">
          <a:xfrm>
            <a:off x="1371600" y="3124200"/>
            <a:ext cx="723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1E5D15"/>
                </a:solidFill>
                <a:latin typeface="Calibri" pitchFamily="34" charset="0"/>
              </a:rPr>
              <a:t>Высокая степень сродства и избирательность по отношению к </a:t>
            </a:r>
            <a:r>
              <a:rPr lang="en-US" altLang="ru-RU" sz="2800" smtClean="0">
                <a:solidFill>
                  <a:srgbClr val="1E5D15"/>
                </a:solidFill>
                <a:latin typeface="Tw Cen MT" pitchFamily="34" charset="0"/>
              </a:rPr>
              <a:t>CysLT1 </a:t>
            </a:r>
            <a:r>
              <a:rPr lang="ru-RU" altLang="ru-RU" sz="2800" smtClean="0">
                <a:solidFill>
                  <a:srgbClr val="1E5D15"/>
                </a:solidFill>
                <a:latin typeface="Calibri" pitchFamily="34" charset="0"/>
              </a:rPr>
              <a:t>рецепторам</a:t>
            </a:r>
            <a:endParaRPr lang="en-US" altLang="ru-RU" sz="2800" smtClean="0">
              <a:solidFill>
                <a:srgbClr val="1E5D15"/>
              </a:solidFill>
              <a:latin typeface="Tw Cen MT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4038600"/>
            <a:ext cx="79248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ru-RU" sz="2400" dirty="0" err="1">
                <a:solidFill>
                  <a:srgbClr val="FFFFFF"/>
                </a:solidFill>
              </a:rPr>
              <a:t>Бронходилатация</a:t>
            </a:r>
            <a:endParaRPr lang="ru-RU" sz="24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FFFFFF"/>
                </a:solidFill>
              </a:rPr>
              <a:t>Снижение количества эозинофилов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FFFFFF"/>
                </a:solidFill>
              </a:rPr>
              <a:t>Уменьшение дневных и ночных симптомов БА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FFFFFF"/>
                </a:solidFill>
              </a:rPr>
              <a:t>Увеличение объема форсированного выдоха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FFFFFF"/>
                </a:solidFill>
              </a:rPr>
              <a:t>Увеличение максимальной объемной скорости выдоха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FFFFFF"/>
                </a:solidFill>
              </a:rPr>
              <a:t>Улучшение контроля бронхиальной астмы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FFFFFF"/>
                </a:solidFill>
              </a:rPr>
              <a:t>Снижение потребности в </a:t>
            </a:r>
            <a:r>
              <a:rPr lang="el-GR" sz="2400" dirty="0">
                <a:solidFill>
                  <a:srgbClr val="FFFFFF"/>
                </a:solidFill>
              </a:rPr>
              <a:t>β</a:t>
            </a:r>
            <a:r>
              <a:rPr lang="ru-RU" sz="2400" dirty="0">
                <a:solidFill>
                  <a:srgbClr val="FFFFFF"/>
                </a:solidFill>
              </a:rPr>
              <a:t>-</a:t>
            </a:r>
            <a:r>
              <a:rPr lang="ru-RU" sz="2400" dirty="0" err="1">
                <a:solidFill>
                  <a:srgbClr val="FFFFFF"/>
                </a:solidFill>
              </a:rPr>
              <a:t>агонистах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179206" name="Picture 6" descr="D:\RG\+ГЕДЕОН РИХТЕР препараты\MONTELUKAST\картинки\images мыль пуз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282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C:\Users\Klim\Desktop\слайды\IMG_2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0313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 descr="C:\Users\Klim\Desktop\слайды\IMG_27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8916988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1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 descr="C:\Users\Klim\Desktop\слайды\IMG_27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8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БРОНХИАЛЬНАЯ АСТМА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28600" y="2057400"/>
            <a:ext cx="8915400" cy="1600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ВНЕШНИЕ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200" b="1" dirty="0" smtClean="0">
                <a:solidFill>
                  <a:srgbClr val="000000"/>
                </a:solidFill>
              </a:rPr>
              <a:t>Аллергены</a:t>
            </a:r>
          </a:p>
          <a:p>
            <a:pPr marL="536575"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клещи домашней пыли, шерсть домашних животных (собак, кошек, мышей), пыльца</a:t>
            </a:r>
            <a:r>
              <a:rPr lang="ru-RU" sz="2000" b="1" dirty="0">
                <a:solidFill>
                  <a:srgbClr val="000000"/>
                </a:solidFill>
              </a:rPr>
              <a:t>, </a:t>
            </a:r>
            <a:r>
              <a:rPr lang="ru-RU" sz="2000" b="1" dirty="0" smtClean="0">
                <a:solidFill>
                  <a:srgbClr val="000000"/>
                </a:solidFill>
              </a:rPr>
              <a:t>грибки (плесневые и дрожжевые)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37924" name="Текст 4"/>
          <p:cNvSpPr>
            <a:spLocks noGrp="1"/>
          </p:cNvSpPr>
          <p:nvPr>
            <p:ph type="body" sz="quarter" idx="1"/>
          </p:nvPr>
        </p:nvSpPr>
        <p:spPr>
          <a:xfrm>
            <a:off x="2771800" y="1556793"/>
            <a:ext cx="3886200" cy="63976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chemeClr val="tx1"/>
                </a:solidFill>
              </a:rPr>
              <a:t>Факторы риска</a:t>
            </a:r>
            <a:endParaRPr lang="en-US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337925" name="Picture 5" descr="Common Asthma Trig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46" y="3657600"/>
            <a:ext cx="36369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sz="quarter" idx="2"/>
          </p:nvPr>
        </p:nvSpPr>
        <p:spPr>
          <a:xfrm>
            <a:off x="228600" y="3962403"/>
            <a:ext cx="5181600" cy="2439988"/>
          </a:xfrm>
        </p:spPr>
        <p:txBody>
          <a:bodyPr/>
          <a:lstStyle/>
          <a:p>
            <a:r>
              <a:rPr lang="ru-RU" altLang="ru-RU" sz="2200" b="1" dirty="0" smtClean="0">
                <a:solidFill>
                  <a:srgbClr val="FF0000"/>
                </a:solidFill>
              </a:rPr>
              <a:t>Инфекции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(главным образом, вирусные)</a:t>
            </a:r>
          </a:p>
          <a:p>
            <a:r>
              <a:rPr lang="ru-RU" altLang="ru-RU" sz="2200" b="1" dirty="0" smtClean="0">
                <a:solidFill>
                  <a:srgbClr val="000000"/>
                </a:solidFill>
              </a:rPr>
              <a:t>Профессиональные сенсибилизаторы</a:t>
            </a:r>
          </a:p>
          <a:p>
            <a:r>
              <a:rPr lang="ru-RU" altLang="ru-RU" sz="2200" b="1" dirty="0" smtClean="0">
                <a:solidFill>
                  <a:srgbClr val="000000"/>
                </a:solidFill>
              </a:rPr>
              <a:t>Курение табака </a:t>
            </a:r>
            <a:r>
              <a:rPr lang="ru-RU" altLang="ru-RU" sz="2000" dirty="0" smtClean="0">
                <a:solidFill>
                  <a:srgbClr val="000000"/>
                </a:solidFill>
              </a:rPr>
              <a:t>(активное и пассивное)</a:t>
            </a:r>
          </a:p>
          <a:p>
            <a:r>
              <a:rPr lang="ru-RU" altLang="ru-RU" sz="2200" b="1" dirty="0" smtClean="0">
                <a:solidFill>
                  <a:srgbClr val="000000"/>
                </a:solidFill>
              </a:rPr>
              <a:t>Загрязнение воздуха внутри и снаружи помещений</a:t>
            </a:r>
          </a:p>
          <a:p>
            <a:r>
              <a:rPr lang="ru-RU" altLang="ru-RU" sz="2200" b="1" dirty="0" smtClean="0">
                <a:solidFill>
                  <a:srgbClr val="000000"/>
                </a:solidFill>
              </a:rPr>
              <a:t>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746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942388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Алгоритм базисной фармакотерапии</a:t>
            </a:r>
            <a:endParaRPr lang="en-US" sz="2000" b="1" kern="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Национальная программа «Бронхиальная астма у детей»,  2017 год</a:t>
            </a:r>
          </a:p>
          <a:p>
            <a:pPr algn="ctr">
              <a:defRPr/>
            </a:pPr>
            <a:endParaRPr lang="ru-RU" b="1" kern="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605187" name="Object 5"/>
          <p:cNvGraphicFramePr>
            <a:graphicFrameLocks noChangeAspect="1"/>
          </p:cNvGraphicFramePr>
          <p:nvPr/>
        </p:nvGraphicFramePr>
        <p:xfrm>
          <a:off x="153988" y="787400"/>
          <a:ext cx="89535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Документ" r:id="rId4" imgW="7360706" imgH="4466233" progId="Word.Document.12">
                  <p:embed/>
                </p:oleObj>
              </mc:Choice>
              <mc:Fallback>
                <p:oleObj name="Документ" r:id="rId4" imgW="7360706" imgH="44662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787400"/>
                        <a:ext cx="89535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995988"/>
            <a:ext cx="8942388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 – бронхиальная астма; ИГКС – ингаляционные глюкокортикостероиды; АЛР – антилейкотриеновые препараты; ДД – длительного действия;  ИГ-Е- иммуноглобулин Е; ИГКС-ингаляционные глюкокортикостероиды;</a:t>
            </a:r>
          </a:p>
          <a:p>
            <a:pPr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программа «Бронхиальная астма у детей. Стратегия лечения и профилактика». - 5-е изд., </a:t>
            </a:r>
            <a:r>
              <a:rPr lang="ru-RU" sz="1100" b="1" kern="0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sz="1100" b="1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и доп. – Москва : Оригинал-макет, 2017. – 160 с.</a:t>
            </a:r>
          </a:p>
        </p:txBody>
      </p:sp>
      <p:sp>
        <p:nvSpPr>
          <p:cNvPr id="5" name="Овал 4"/>
          <p:cNvSpPr/>
          <p:nvPr/>
        </p:nvSpPr>
        <p:spPr>
          <a:xfrm>
            <a:off x="2700338" y="3603625"/>
            <a:ext cx="5435600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1463" y="5354638"/>
            <a:ext cx="543718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Объект 2"/>
          <p:cNvSpPr>
            <a:spLocks noGrp="1"/>
          </p:cNvSpPr>
          <p:nvPr>
            <p:ph idx="1"/>
          </p:nvPr>
        </p:nvSpPr>
        <p:spPr>
          <a:xfrm>
            <a:off x="566738" y="1412875"/>
            <a:ext cx="8010525" cy="44862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sz="2800" b="1" smtClean="0"/>
              <a:t>Уровень IgE коррелирует с тяжестью симптомов БА.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800" b="1" smtClean="0"/>
              <a:t>Более высокий уровень общего IgE достоверно связан</a:t>
            </a:r>
            <a:r>
              <a:rPr lang="en-US" sz="2800" b="1" baseline="30000" smtClean="0"/>
              <a:t>1</a:t>
            </a:r>
            <a:r>
              <a:rPr lang="ru-RU" sz="2800" b="1" smtClean="0"/>
              <a:t>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800" b="1" smtClean="0"/>
              <a:t>• с более выраженными симптомами;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800" b="1" smtClean="0"/>
              <a:t>• с более тяжелой обструкцией;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800" b="1" smtClean="0"/>
              <a:t>• с повышенным риском госпитализации;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800" b="1" smtClean="0"/>
              <a:t>• с более частым использованием ингаляционных глюкокортикостероидов (ИГКС).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smtClean="0"/>
          </a:p>
        </p:txBody>
      </p:sp>
      <p:sp>
        <p:nvSpPr>
          <p:cNvPr id="606211" name="TextBox 3"/>
          <p:cNvSpPr txBox="1">
            <a:spLocks noChangeArrowheads="1"/>
          </p:cNvSpPr>
          <p:nvPr/>
        </p:nvSpPr>
        <p:spPr bwMode="auto">
          <a:xfrm>
            <a:off x="454025" y="6429375"/>
            <a:ext cx="796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smtClean="0">
                <a:solidFill>
                  <a:srgbClr val="000000"/>
                </a:solidFill>
              </a:rPr>
              <a:t>Carroll W.D. et al. Arch. Dis. Child. 2006. 91: 405.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100" b="1" smtClean="0">
              <a:solidFill>
                <a:srgbClr val="000000"/>
              </a:solidFill>
            </a:endParaRPr>
          </a:p>
        </p:txBody>
      </p:sp>
      <p:sp>
        <p:nvSpPr>
          <p:cNvPr id="606212" name="Заголовок 1"/>
          <p:cNvSpPr txBox="1">
            <a:spLocks/>
          </p:cNvSpPr>
          <p:nvPr/>
        </p:nvSpPr>
        <p:spPr bwMode="auto">
          <a:xfrm>
            <a:off x="628650" y="365125"/>
            <a:ext cx="7886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IgE </a:t>
            </a:r>
            <a:r>
              <a:rPr lang="ru-RU" sz="3200" b="1" smtClean="0">
                <a:solidFill>
                  <a:srgbClr val="000000"/>
                </a:solidFill>
              </a:rPr>
              <a:t>играет ключевую роль в каскаде аллергических реакций</a:t>
            </a:r>
          </a:p>
        </p:txBody>
      </p:sp>
      <p:sp>
        <p:nvSpPr>
          <p:cNvPr id="606213" name="TextBox 4"/>
          <p:cNvSpPr txBox="1">
            <a:spLocks noChangeArrowheads="1"/>
          </p:cNvSpPr>
          <p:nvPr/>
        </p:nvSpPr>
        <p:spPr bwMode="auto">
          <a:xfrm>
            <a:off x="454025" y="6049963"/>
            <a:ext cx="1701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1" smtClean="0">
                <a:solidFill>
                  <a:srgbClr val="000000"/>
                </a:solidFill>
              </a:rPr>
              <a:t>БА-бронхиальная атма;</a:t>
            </a:r>
          </a:p>
        </p:txBody>
      </p:sp>
    </p:spTree>
    <p:extLst>
      <p:ext uri="{BB962C8B-B14F-4D97-AF65-F5344CB8AC3E}">
        <p14:creationId xmlns:p14="http://schemas.microsoft.com/office/powerpoint/2010/main" val="37311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itle 1"/>
          <p:cNvSpPr>
            <a:spLocks noGrp="1"/>
          </p:cNvSpPr>
          <p:nvPr>
            <p:ph type="title"/>
          </p:nvPr>
        </p:nvSpPr>
        <p:spPr>
          <a:xfrm>
            <a:off x="387350" y="365125"/>
            <a:ext cx="8756650" cy="13255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rial" pitchFamily="34" charset="0"/>
                <a:cs typeface="Arial" pitchFamily="34" charset="0"/>
              </a:rPr>
              <a:t>Анти-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IgE</a:t>
            </a:r>
            <a:r>
              <a:rPr lang="ru-RU" sz="2800" b="1" smtClean="0">
                <a:latin typeface="Arial" pitchFamily="34" charset="0"/>
                <a:cs typeface="Arial" pitchFamily="34" charset="0"/>
              </a:rPr>
              <a:t> терапия бронхиальной астмы: омализумаб</a:t>
            </a:r>
          </a:p>
        </p:txBody>
      </p:sp>
      <p:sp>
        <p:nvSpPr>
          <p:cNvPr id="607235" name="TextBox 3"/>
          <p:cNvSpPr txBox="1">
            <a:spLocks noChangeArrowheads="1"/>
          </p:cNvSpPr>
          <p:nvPr/>
        </p:nvSpPr>
        <p:spPr bwMode="auto">
          <a:xfrm>
            <a:off x="220663" y="6516688"/>
            <a:ext cx="8923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smtClean="0">
                <a:solidFill>
                  <a:srgbClr val="000000"/>
                </a:solidFill>
              </a:rPr>
              <a:t>Инструкция по </a:t>
            </a:r>
            <a:r>
              <a:rPr lang="ru-RU" sz="1000" smtClean="0">
                <a:solidFill>
                  <a:srgbClr val="000000"/>
                </a:solidFill>
              </a:rPr>
              <a:t>применению</a:t>
            </a:r>
            <a:r>
              <a:rPr lang="ru-RU" sz="900" smtClean="0">
                <a:solidFill>
                  <a:srgbClr val="000000"/>
                </a:solidFill>
              </a:rPr>
              <a:t> лекарственного препарата для медицинского применения Ксолар (ЛСР-000082 от 29.05.2007)</a:t>
            </a:r>
          </a:p>
        </p:txBody>
      </p:sp>
      <p:sp>
        <p:nvSpPr>
          <p:cNvPr id="60723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sz="2600" b="1" smtClean="0"/>
              <a:t>Механизм действия: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sz="2600" b="1" smtClean="0"/>
              <a:t>Омализумаб связывает свободный </a:t>
            </a:r>
            <a:r>
              <a:rPr lang="en-US" sz="2600" b="1" smtClean="0"/>
              <a:t>IgE</a:t>
            </a:r>
            <a:r>
              <a:rPr lang="ru-RU" sz="2600" b="1" smtClean="0"/>
              <a:t> и способствует снижению количества</a:t>
            </a:r>
            <a:r>
              <a:rPr lang="en-US" sz="2600" b="1" smtClean="0"/>
              <a:t>Fc</a:t>
            </a:r>
            <a:r>
              <a:rPr lang="el-GR" sz="2600" b="1" smtClean="0"/>
              <a:t>ε</a:t>
            </a:r>
            <a:r>
              <a:rPr lang="en-US" sz="2600" b="1" smtClean="0"/>
              <a:t>RI-</a:t>
            </a:r>
            <a:r>
              <a:rPr lang="ru-RU" sz="2600" b="1" smtClean="0"/>
              <a:t>рецепторов на поверхности базофилов 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sz="2600" b="1" smtClean="0">
                <a:solidFill>
                  <a:srgbClr val="FF0000"/>
                </a:solidFill>
              </a:rPr>
              <a:t>↓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sz="2600" b="1" smtClean="0"/>
              <a:t>   Это приводит к снижению количества свободного IgE, который является пусковым фактором для каскада аллергических реакций</a:t>
            </a:r>
            <a:r>
              <a:rPr lang="ru-RU" b="1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53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="" xmlns:a16="http://schemas.microsoft.com/office/drawing/2014/main" id="{46EB183E-D6A6-4716-A851-6DF9203C4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88913"/>
            <a:ext cx="8191500" cy="1501775"/>
          </a:xfrm>
        </p:spPr>
        <p:txBody>
          <a:bodyPr/>
          <a:lstStyle/>
          <a:p>
            <a:r>
              <a:rPr lang="ru-RU" altLang="ru-RU"/>
              <a:t>Роль омализумаба  в терапии БА у детей</a:t>
            </a:r>
            <a:endParaRPr lang="en-GB" altLang="ru-RU"/>
          </a:p>
        </p:txBody>
      </p:sp>
      <p:sp>
        <p:nvSpPr>
          <p:cNvPr id="90115" name="Rectangle 3">
            <a:extLst>
              <a:ext uri="{FF2B5EF4-FFF2-40B4-BE49-F238E27FC236}">
                <a16:creationId xmlns="" xmlns:a16="http://schemas.microsoft.com/office/drawing/2014/main" id="{07A73590-03C2-48BA-863E-669B74F98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225" y="1298575"/>
            <a:ext cx="8002588" cy="4289425"/>
          </a:xfrm>
        </p:spPr>
        <p:txBody>
          <a:bodyPr/>
          <a:lstStyle/>
          <a:p>
            <a:pPr>
              <a:spcAft>
                <a:spcPct val="8000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Большое количество клеток и медиаторов воспаления вовлечены в процесс ремоделирования дыхательных путей </a:t>
            </a:r>
            <a:endParaRPr lang="en-US" altLang="ru-RU" sz="2000" b="1">
              <a:solidFill>
                <a:srgbClr val="660066"/>
              </a:solidFill>
            </a:endParaRPr>
          </a:p>
          <a:p>
            <a:r>
              <a:rPr lang="ru-RU" altLang="ru-RU" sz="2000" b="1">
                <a:solidFill>
                  <a:srgbClr val="660066"/>
                </a:solidFill>
              </a:rPr>
              <a:t>Омализумаб</a:t>
            </a:r>
            <a:endParaRPr lang="en-US" altLang="ru-RU" sz="2000" b="1">
              <a:solidFill>
                <a:srgbClr val="660066"/>
              </a:solidFill>
            </a:endParaRPr>
          </a:p>
          <a:p>
            <a:pPr lvl="1"/>
            <a:r>
              <a:rPr lang="ru-RU" altLang="ru-RU" sz="2000" b="1">
                <a:solidFill>
                  <a:srgbClr val="660066"/>
                </a:solidFill>
              </a:rPr>
              <a:t>уменьшает количество </a:t>
            </a:r>
            <a:r>
              <a:rPr lang="en-GB" altLang="ru-RU" sz="2000" b="1">
                <a:solidFill>
                  <a:srgbClr val="660066"/>
                </a:solidFill>
              </a:rPr>
              <a:t>IgE+ </a:t>
            </a:r>
            <a:r>
              <a:rPr lang="ru-RU" altLang="ru-RU" sz="2000" b="1">
                <a:solidFill>
                  <a:srgbClr val="660066"/>
                </a:solidFill>
              </a:rPr>
              <a:t>и</a:t>
            </a:r>
            <a:r>
              <a:rPr lang="en-GB" altLang="ru-RU" sz="2000" b="1">
                <a:solidFill>
                  <a:srgbClr val="660066"/>
                </a:solidFill>
              </a:rPr>
              <a:t> Fc</a:t>
            </a:r>
            <a:r>
              <a:rPr lang="en-GB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RI+ </a:t>
            </a:r>
            <a:r>
              <a:rPr lang="ru-RU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клеток в подслизистом слое </a:t>
            </a:r>
            <a:endParaRPr lang="en-GB" altLang="ru-RU" sz="2000" b="1">
              <a:solidFill>
                <a:srgbClr val="660066"/>
              </a:solidFill>
              <a:sym typeface="Symbol" panose="05050102010706020507" pitchFamily="18" charset="2"/>
            </a:endParaRPr>
          </a:p>
          <a:p>
            <a:pPr lvl="1"/>
            <a:r>
              <a:rPr lang="ru-RU" altLang="ru-RU" sz="2000" b="1">
                <a:solidFill>
                  <a:srgbClr val="660066"/>
                </a:solidFill>
              </a:rPr>
              <a:t>снижает функциональную активность тканевых тучных клеток</a:t>
            </a:r>
            <a:r>
              <a:rPr lang="en-GB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 и инфильтрацию гладкомышечной ткани бронхов</a:t>
            </a:r>
            <a:endParaRPr lang="en-GB" altLang="ru-RU" sz="2000" b="1">
              <a:solidFill>
                <a:srgbClr val="660066"/>
              </a:solidFill>
              <a:sym typeface="Symbol" panose="05050102010706020507" pitchFamily="18" charset="2"/>
            </a:endParaRPr>
          </a:p>
          <a:p>
            <a:pPr lvl="1"/>
            <a:r>
              <a:rPr lang="ru-RU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снижает</a:t>
            </a:r>
            <a:r>
              <a:rPr lang="en-GB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количество эозинофилов в слизистой бронхов</a:t>
            </a:r>
            <a:r>
              <a:rPr lang="en-GB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 b="1">
                <a:solidFill>
                  <a:srgbClr val="660066"/>
                </a:solidFill>
                <a:sym typeface="Symbol" panose="05050102010706020507" pitchFamily="18" charset="2"/>
              </a:rPr>
              <a:t>и ускоряет апоптоз эозинофилов</a:t>
            </a:r>
            <a:endParaRPr lang="en-GB" altLang="ru-RU" sz="2000" b="1">
              <a:solidFill>
                <a:srgbClr val="660066"/>
              </a:solidFill>
              <a:sym typeface="Symbol" panose="05050102010706020507" pitchFamily="18" charset="2"/>
            </a:endParaRPr>
          </a:p>
          <a:p>
            <a:pPr lvl="1">
              <a:spcAft>
                <a:spcPct val="8000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снижает количество</a:t>
            </a:r>
            <a:r>
              <a:rPr lang="en-US" altLang="ru-RU" sz="2000" b="1">
                <a:solidFill>
                  <a:srgbClr val="660066"/>
                </a:solidFill>
              </a:rPr>
              <a:t> IL-2+, IL-13+ </a:t>
            </a:r>
            <a:r>
              <a:rPr lang="ru-RU" altLang="ru-RU" sz="2000" b="1">
                <a:solidFill>
                  <a:srgbClr val="660066"/>
                </a:solidFill>
              </a:rPr>
              <a:t>и</a:t>
            </a:r>
            <a:r>
              <a:rPr lang="en-US" altLang="ru-RU" sz="2000" b="1">
                <a:solidFill>
                  <a:srgbClr val="660066"/>
                </a:solidFill>
              </a:rPr>
              <a:t> GM-CSF+ </a:t>
            </a:r>
            <a:r>
              <a:rPr lang="ru-RU" altLang="ru-RU" sz="2000" b="1">
                <a:solidFill>
                  <a:srgbClr val="660066"/>
                </a:solidFill>
              </a:rPr>
              <a:t>клеток</a:t>
            </a:r>
            <a:endParaRPr lang="en-US" altLang="ru-RU" sz="2000" b="1">
              <a:solidFill>
                <a:srgbClr val="660066"/>
              </a:solidFill>
            </a:endParaRPr>
          </a:p>
          <a:p>
            <a:pPr>
              <a:spcAft>
                <a:spcPct val="8000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Омализумаб позволяет модифицировать симптомы астмы после длительного его применения</a:t>
            </a:r>
            <a:endParaRPr lang="en-GB" altLang="ru-RU" sz="20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61678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itle 1"/>
          <p:cNvSpPr>
            <a:spLocks noGrp="1"/>
          </p:cNvSpPr>
          <p:nvPr>
            <p:ph type="title"/>
          </p:nvPr>
        </p:nvSpPr>
        <p:spPr>
          <a:xfrm>
            <a:off x="350838" y="184150"/>
            <a:ext cx="8164512" cy="804863"/>
          </a:xfrm>
        </p:spPr>
        <p:txBody>
          <a:bodyPr/>
          <a:lstStyle/>
          <a:p>
            <a:pPr eaLnBrk="1" hangingPunct="1"/>
            <a:r>
              <a:rPr lang="ru-RU" sz="2600" b="1" smtClean="0">
                <a:latin typeface="Arial" pitchFamily="34" charset="0"/>
                <a:cs typeface="Arial" pitchFamily="34" charset="0"/>
              </a:rPr>
              <a:t>Анти-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IgE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терапия у детей с БА </a:t>
            </a:r>
            <a:br>
              <a:rPr lang="ru-RU" sz="2600" b="1" smtClean="0">
                <a:latin typeface="Arial" pitchFamily="34" charset="0"/>
                <a:cs typeface="Arial" pitchFamily="34" charset="0"/>
              </a:rPr>
            </a:br>
            <a:r>
              <a:rPr lang="ru-RU" sz="2600" b="1" smtClean="0">
                <a:latin typeface="Arial" pitchFamily="34" charset="0"/>
                <a:cs typeface="Arial" pitchFamily="34" charset="0"/>
              </a:rPr>
              <a:t>в реальной клинической практике</a:t>
            </a:r>
          </a:p>
        </p:txBody>
      </p:sp>
      <p:graphicFrame>
        <p:nvGraphicFramePr>
          <p:cNvPr id="608259" name="Content Placeholder 5"/>
          <p:cNvGraphicFramePr>
            <a:graphicFrameLocks noGrp="1"/>
          </p:cNvGraphicFramePr>
          <p:nvPr>
            <p:ph idx="1"/>
          </p:nvPr>
        </p:nvGraphicFramePr>
        <p:xfrm>
          <a:off x="155575" y="990600"/>
          <a:ext cx="6253163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4" imgW="6255038" imgH="4499238" progId="Excel.Chart.8">
                  <p:embed/>
                </p:oleObj>
              </mc:Choice>
              <mc:Fallback>
                <p:oleObj r:id="rId4" imgW="6255038" imgH="449923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990600"/>
                        <a:ext cx="6253163" cy="450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60" name="TextBox 6"/>
          <p:cNvSpPr txBox="1">
            <a:spLocks noChangeArrowheads="1"/>
          </p:cNvSpPr>
          <p:nvPr/>
        </p:nvSpPr>
        <p:spPr bwMode="auto">
          <a:xfrm>
            <a:off x="1935163" y="5308600"/>
            <a:ext cx="1866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До приема омализумаба</a:t>
            </a:r>
          </a:p>
        </p:txBody>
      </p:sp>
      <p:sp>
        <p:nvSpPr>
          <p:cNvPr id="608261" name="TextBox 7"/>
          <p:cNvSpPr txBox="1">
            <a:spLocks noChangeArrowheads="1"/>
          </p:cNvSpPr>
          <p:nvPr/>
        </p:nvSpPr>
        <p:spPr bwMode="auto">
          <a:xfrm>
            <a:off x="3802063" y="5299075"/>
            <a:ext cx="199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Через 52 недели на фоне приема омализумаба</a:t>
            </a:r>
          </a:p>
        </p:txBody>
      </p:sp>
      <p:sp>
        <p:nvSpPr>
          <p:cNvPr id="608262" name="TextBox 8"/>
          <p:cNvSpPr txBox="1">
            <a:spLocks noChangeArrowheads="1"/>
          </p:cNvSpPr>
          <p:nvPr/>
        </p:nvSpPr>
        <p:spPr bwMode="auto">
          <a:xfrm>
            <a:off x="6223000" y="1776413"/>
            <a:ext cx="29210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  <a:latin typeface="Arial" pitchFamily="34" charset="0"/>
              </a:rPr>
              <a:t>Исследование реальной клинической практики, 104 ребенка (возраст 6-18 лет) с тяжелой бронхиальной астмой.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Результаты: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u="sng" smtClean="0">
                <a:solidFill>
                  <a:srgbClr val="000000"/>
                </a:solidFill>
              </a:rPr>
              <a:t>На фоне терапии омализумабом отмечено: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↓число обострений на 72%,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↓число госпитализаций на 88,5%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↓дозы ИГКС на 30%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Улучшение контроля симптомов астмы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00"/>
                </a:solidFill>
              </a:rPr>
              <a:t>Улучшение показателей ФВД</a:t>
            </a:r>
          </a:p>
        </p:txBody>
      </p:sp>
      <p:sp>
        <p:nvSpPr>
          <p:cNvPr id="608263" name="TextBox 9"/>
          <p:cNvSpPr txBox="1">
            <a:spLocks noChangeArrowheads="1"/>
          </p:cNvSpPr>
          <p:nvPr/>
        </p:nvSpPr>
        <p:spPr bwMode="auto">
          <a:xfrm>
            <a:off x="206375" y="6475413"/>
            <a:ext cx="5857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smtClean="0">
                <a:solidFill>
                  <a:srgbClr val="000000"/>
                </a:solidFill>
              </a:rPr>
              <a:t>Deschildre A et al.</a:t>
            </a:r>
            <a:r>
              <a:rPr lang="ru-RU" sz="1100" b="1" smtClean="0">
                <a:solidFill>
                  <a:srgbClr val="000000"/>
                </a:solidFill>
              </a:rPr>
              <a:t> </a:t>
            </a:r>
            <a:r>
              <a:rPr lang="fr-FR" sz="1100" b="1" smtClean="0">
                <a:solidFill>
                  <a:srgbClr val="000000"/>
                </a:solidFill>
              </a:rPr>
              <a:t>Eur Respir J 2013; 42: 1224–1233</a:t>
            </a:r>
            <a:endParaRPr lang="ru-RU" sz="1100" b="1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8" y="5816600"/>
            <a:ext cx="8537575" cy="368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b="1" dirty="0">
                <a:solidFill>
                  <a:prstClr val="black"/>
                </a:solidFill>
                <a:ea typeface="Myriad Pro"/>
                <a:cs typeface="Myriad Pro"/>
              </a:rPr>
              <a:t>Омализумаб значимо снижает частоту обострений астмы</a:t>
            </a:r>
            <a:r>
              <a:rPr lang="ru-RU" altLang="en-US" b="1" baseline="30000" dirty="0">
                <a:solidFill>
                  <a:prstClr val="black"/>
                </a:solidFill>
                <a:ea typeface="Myriad Pro"/>
                <a:cs typeface="Myriad Pro"/>
              </a:rPr>
              <a:t> </a:t>
            </a:r>
            <a:r>
              <a:rPr lang="ru-RU" altLang="en-US" b="1" dirty="0">
                <a:solidFill>
                  <a:prstClr val="black"/>
                </a:solidFill>
                <a:ea typeface="Myriad Pro"/>
                <a:cs typeface="Myriad Pro"/>
              </a:rPr>
              <a:t> у детей (6 лет и старше)</a:t>
            </a:r>
            <a:r>
              <a:rPr lang="ru-RU" altLang="en-US" b="1" baseline="30000" dirty="0">
                <a:solidFill>
                  <a:prstClr val="black"/>
                </a:solidFill>
                <a:ea typeface="Myriad Pro"/>
                <a:cs typeface="Myriad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1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itle 1"/>
          <p:cNvSpPr>
            <a:spLocks noGrp="1"/>
          </p:cNvSpPr>
          <p:nvPr>
            <p:ph type="title"/>
          </p:nvPr>
        </p:nvSpPr>
        <p:spPr>
          <a:xfrm>
            <a:off x="0" y="238125"/>
            <a:ext cx="9069388" cy="619125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Arial" pitchFamily="34" charset="0"/>
                <a:cs typeface="Arial" pitchFamily="34" charset="0"/>
              </a:rPr>
              <a:t>Анти-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IgE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терапия снижает частоту эпизодов вирусной инфекции  у детей с БА*</a:t>
            </a:r>
          </a:p>
        </p:txBody>
      </p:sp>
      <p:pic>
        <p:nvPicPr>
          <p:cNvPr id="6092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31464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981075"/>
            <a:ext cx="2301875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rgbClr val="000000"/>
                </a:solidFill>
                <a:latin typeface="Arial"/>
              </a:rPr>
              <a:t>Влияние терапии Омализмабом на среднее число ОРЗ</a:t>
            </a:r>
            <a:r>
              <a:rPr lang="ru-RU" sz="1050" b="1" baseline="3000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513" y="1785938"/>
            <a:ext cx="187325" cy="264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68538" y="2071688"/>
            <a:ext cx="358775" cy="70961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" y="5473700"/>
            <a:ext cx="8613775" cy="585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0"/>
                <a:solidFill>
                  <a:prstClr val="black"/>
                </a:solidFill>
                <a:latin typeface="Arial"/>
                <a:cs typeface="Arial" pitchFamily="34" charset="0"/>
              </a:rPr>
              <a:t>Омализумаб снижает чувствительность к </a:t>
            </a:r>
            <a:r>
              <a:rPr lang="en-US" sz="1600" b="1" dirty="0">
                <a:ln w="0"/>
                <a:solidFill>
                  <a:prstClr val="black"/>
                </a:solidFill>
                <a:latin typeface="Arial"/>
                <a:cs typeface="Arial" pitchFamily="34" charset="0"/>
              </a:rPr>
              <a:t>RV </a:t>
            </a:r>
            <a:r>
              <a:rPr lang="ru-RU" sz="1600" b="1" dirty="0">
                <a:ln w="0"/>
                <a:solidFill>
                  <a:prstClr val="black"/>
                </a:solidFill>
                <a:latin typeface="Arial"/>
                <a:cs typeface="Arial" pitchFamily="34" charset="0"/>
              </a:rPr>
              <a:t>инфекции и </a:t>
            </a:r>
          </a:p>
          <a:p>
            <a:pPr>
              <a:defRPr/>
            </a:pPr>
            <a:r>
              <a:rPr lang="ru-RU" sz="1600" b="1" dirty="0">
                <a:ln w="0"/>
                <a:solidFill>
                  <a:prstClr val="black"/>
                </a:solidFill>
                <a:latin typeface="Arial"/>
                <a:cs typeface="Arial" pitchFamily="34" charset="0"/>
              </a:rPr>
              <a:t>частоту ее развития в группе детей с БА</a:t>
            </a:r>
          </a:p>
        </p:txBody>
      </p:sp>
      <p:sp>
        <p:nvSpPr>
          <p:cNvPr id="609288" name="TextBox 11"/>
          <p:cNvSpPr txBox="1">
            <a:spLocks noChangeArrowheads="1"/>
          </p:cNvSpPr>
          <p:nvPr/>
        </p:nvSpPr>
        <p:spPr bwMode="auto">
          <a:xfrm>
            <a:off x="82550" y="6416675"/>
            <a:ext cx="902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000" b="1" smtClean="0">
                <a:solidFill>
                  <a:srgbClr val="000000"/>
                </a:solidFill>
              </a:rPr>
              <a:t>Esquivel A. et al. Effects of Omalizumab on Rhinovirus Infections, Illnesses and Exacerbations of Asthma. Am J Respir Crit Care Med. 2017 Jun 13.</a:t>
            </a:r>
            <a:endParaRPr lang="ru-RU" sz="10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b="1" smtClean="0">
                <a:solidFill>
                  <a:srgbClr val="000000"/>
                </a:solidFill>
              </a:rPr>
              <a:t>Инструкция по применению лекарственного препарата для медицинского применения Ксолар (ЛСР-000082 от 29.05.2007)</a:t>
            </a:r>
            <a:r>
              <a:rPr lang="en-US" sz="1000" b="1" smtClean="0">
                <a:solidFill>
                  <a:srgbClr val="000000"/>
                </a:solidFill>
              </a:rPr>
              <a:t> </a:t>
            </a:r>
            <a:endParaRPr lang="ru-RU" sz="1000" b="1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63" y="4764088"/>
            <a:ext cx="1903412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Плацебо        Омализумаб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675" y="836613"/>
            <a:ext cx="6042025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Цель: определить взаимосвязь терапии омализумабом и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снижением частоты и длительности риновирусной (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RV-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инфекции у детей с БА</a:t>
            </a:r>
          </a:p>
          <a:p>
            <a:pPr>
              <a:defRPr/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Материалы и методы: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89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детей с БА на базисной терапии, 259 пациентов в группе базисная терапия+ омализумаб. Еженедельно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RV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анализ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назальной слизи. Период проведения: осень (90 дней) 2012, 2013 гг.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Результаты:</a:t>
            </a: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Риновирусы значимо чаще выявлялись в образцах пациентов с обострениями в сравнении с образцами  пациентов вне обострений (57%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 36%, , p&lt;0.001).</a:t>
            </a: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фоне терапии омализумабом снижалась продолжительность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RV-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инфекции у пациентов с БА (11.2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vs 2.4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дня, р=0.03)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фоне терапии омализумабом снижалась частота эпизодов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RV-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инфекции (относительный риск 0.64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95%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0.49-0.84).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Заключение: у детей с аллергической астмой терапия омализумабом снижает риск и продолжительность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RV-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инфекции. </a:t>
            </a:r>
            <a:endParaRPr lang="en-US" sz="1400" b="1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9291" name="TextBox 14"/>
          <p:cNvSpPr txBox="1">
            <a:spLocks noChangeArrowheads="1"/>
          </p:cNvSpPr>
          <p:nvPr/>
        </p:nvSpPr>
        <p:spPr bwMode="auto">
          <a:xfrm>
            <a:off x="114300" y="6059488"/>
            <a:ext cx="8996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1" smtClean="0">
                <a:solidFill>
                  <a:srgbClr val="000000"/>
                </a:solidFill>
              </a:rPr>
              <a:t>*Согласно инструкции по применению, омализумаб показан для лечения персистирующей атопической бронхиальной астмы среднетяжелого и тяжелого течения, симптомы которой недостаточно контролируются применением ингаляционных глюкокортикостероидов</a:t>
            </a:r>
          </a:p>
        </p:txBody>
      </p:sp>
    </p:spTree>
    <p:extLst>
      <p:ext uri="{BB962C8B-B14F-4D97-AF65-F5344CB8AC3E}">
        <p14:creationId xmlns:p14="http://schemas.microsoft.com/office/powerpoint/2010/main" val="27766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itle 1"/>
          <p:cNvSpPr>
            <a:spLocks noGrp="1"/>
          </p:cNvSpPr>
          <p:nvPr>
            <p:ph type="title"/>
          </p:nvPr>
        </p:nvSpPr>
        <p:spPr>
          <a:xfrm>
            <a:off x="387350" y="28575"/>
            <a:ext cx="8756650" cy="111918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rial" pitchFamily="34" charset="0"/>
                <a:cs typeface="Arial" pitchFamily="34" charset="0"/>
              </a:rPr>
              <a:t>Анти-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IgE</a:t>
            </a:r>
            <a:r>
              <a:rPr lang="ru-RU" sz="2800" b="1" smtClean="0">
                <a:latin typeface="Arial" pitchFamily="34" charset="0"/>
                <a:cs typeface="Arial" pitchFamily="34" charset="0"/>
              </a:rPr>
              <a:t> терапия бронхиальной астмы: омализумаб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125538"/>
            <a:ext cx="8229600" cy="53276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Показание: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Лечение персистирующей атопической бронхиальной астмы среднетяжелого и тяжелого течения, симптомы которой недостаточно контролируются применением ингаляционных глюкокортикостероидов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Пациентам 6 лет и старше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Исходные значения </a:t>
            </a:r>
            <a:r>
              <a:rPr lang="en-US" sz="2800" b="1" dirty="0" err="1" smtClean="0"/>
              <a:t>IgE</a:t>
            </a:r>
            <a:r>
              <a:rPr lang="en-US" sz="2800" b="1" dirty="0" smtClean="0"/>
              <a:t> 30 – 1500 </a:t>
            </a:r>
            <a:r>
              <a:rPr lang="ru-RU" sz="2800" b="1" dirty="0" smtClean="0"/>
              <a:t>МЕ/мл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Масса тела пациента от 20 до 200 кг.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Подкожная инъекция 1 раз в 2 или 4 недели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Важно!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Оценку эффективности терапии омализумабом следует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/>
              <a:t>п</a:t>
            </a:r>
            <a:r>
              <a:rPr lang="ru-RU" sz="2800" b="1" dirty="0" smtClean="0"/>
              <a:t>роводить по прошествии минимум 12 недель лечения препаратом</a:t>
            </a:r>
            <a:endParaRPr lang="ru-RU" b="1" dirty="0"/>
          </a:p>
        </p:txBody>
      </p:sp>
      <p:sp>
        <p:nvSpPr>
          <p:cNvPr id="610308" name="TextBox 3"/>
          <p:cNvSpPr txBox="1">
            <a:spLocks noChangeArrowheads="1"/>
          </p:cNvSpPr>
          <p:nvPr/>
        </p:nvSpPr>
        <p:spPr bwMode="auto">
          <a:xfrm>
            <a:off x="200025" y="6424613"/>
            <a:ext cx="89233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1" smtClean="0">
                <a:solidFill>
                  <a:srgbClr val="000000"/>
                </a:solidFill>
              </a:rPr>
              <a:t>Инструкция по применению лекарственного препарата для медицинского применения Ксолар (ЛСР-000082 от 29.05.2007</a:t>
            </a:r>
            <a:r>
              <a:rPr lang="ru-RU" sz="100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3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Название 4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9953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F6000"/>
                </a:solidFill>
                <a:latin typeface="Times New Roman" pitchFamily="18" charset="0"/>
              </a:rPr>
              <a:t>Эволюция таргетной биологической терапии для лечения БА</a:t>
            </a:r>
            <a:endParaRPr lang="ru-RU" sz="2800" b="1" smtClean="0">
              <a:solidFill>
                <a:srgbClr val="7F6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2187" y="1124141"/>
          <a:ext cx="8867454" cy="554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700088" y="1206500"/>
            <a:ext cx="30575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четыре основных  терапевтических пути</a:t>
            </a:r>
            <a:r>
              <a:rPr lang="ru-RU" i="1" smtClean="0">
                <a:solidFill>
                  <a:prstClr val="black"/>
                </a:solidFill>
                <a:latin typeface="Arial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smtClean="0">
                <a:solidFill>
                  <a:prstClr val="black"/>
                </a:solidFill>
                <a:latin typeface="Arial" pitchFamily="34" charset="0"/>
              </a:rPr>
              <a:t>IgE (омализумаб),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smtClean="0">
                <a:solidFill>
                  <a:prstClr val="black"/>
                </a:solidFill>
                <a:latin typeface="Arial" pitchFamily="34" charset="0"/>
              </a:rPr>
              <a:t>IL-5 (меполизумаб, реслизумаб, бенрализумаб),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smtClean="0">
                <a:solidFill>
                  <a:prstClr val="black"/>
                </a:solidFill>
                <a:latin typeface="Arial" pitchFamily="34" charset="0"/>
              </a:rPr>
              <a:t>IL-4/IL-13 (дупилумаб, тралокинумаб, лебрикизумаб)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smtClean="0">
                <a:solidFill>
                  <a:prstClr val="black"/>
                </a:solidFill>
                <a:latin typeface="Arial" pitchFamily="34" charset="0"/>
              </a:rPr>
              <a:t>CRTH2 (февипипрант и тимапипрант</a:t>
            </a: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918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Показания для госпитализации детей больных бронхиальной астмой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38862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>
                <a:solidFill>
                  <a:srgbClr val="333399"/>
                </a:solidFill>
              </a:rPr>
              <a:t>При обострении бронхиальной астмы у детей направление на стационарное лечение показано при следующих ситуациях:</a:t>
            </a:r>
          </a:p>
          <a:p>
            <a:pPr>
              <a:buFont typeface="Wingdings" pitchFamily="2" charset="2"/>
              <a:buChar char="Ø"/>
            </a:pPr>
            <a:r>
              <a:rPr lang="ru-RU" sz="2400" b="1"/>
              <a:t>Невозможность или неэффективность (в течение 1-3 часов) лечение в домашних условиях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/>
              <a:t>Выраженная тяжесть состояния больного</a:t>
            </a:r>
          </a:p>
          <a:p>
            <a:pPr>
              <a:buFont typeface="Wingdings" pitchFamily="2" charset="2"/>
              <a:buChar char="Ø"/>
            </a:pPr>
            <a:r>
              <a:rPr lang="ru-RU" sz="2400" b="1"/>
              <a:t>Детям из группы высокого риска развития осложнений и при необходимости установления природы обострений и подбора средств терапии при впервые возникших приступах удушья</a:t>
            </a:r>
          </a:p>
        </p:txBody>
      </p:sp>
    </p:spTree>
    <p:extLst>
      <p:ext uri="{BB962C8B-B14F-4D97-AF65-F5344CB8AC3E}">
        <p14:creationId xmlns:p14="http://schemas.microsoft.com/office/powerpoint/2010/main" val="4328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15938"/>
          </a:xfrm>
        </p:spPr>
        <p:txBody>
          <a:bodyPr/>
          <a:lstStyle/>
          <a:p>
            <a:r>
              <a:rPr lang="ru-RU" sz="4000" b="1" i="1">
                <a:solidFill>
                  <a:srgbClr val="000066"/>
                </a:solidFill>
              </a:rPr>
              <a:t>Выписка из стационара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667750" cy="5572125"/>
          </a:xfrm>
        </p:spPr>
        <p:txBody>
          <a:bodyPr/>
          <a:lstStyle/>
          <a:p>
            <a:pPr marL="446088" indent="0" defTabSz="947738">
              <a:lnSpc>
                <a:spcPct val="90000"/>
              </a:lnSpc>
              <a:buFontTx/>
              <a:buNone/>
              <a:tabLst>
                <a:tab pos="1524000" algn="l"/>
              </a:tabLst>
            </a:pPr>
            <a:r>
              <a:rPr lang="ru-RU" sz="2800"/>
              <a:t>    </a:t>
            </a:r>
            <a:r>
              <a:rPr lang="ru-RU" sz="2800" b="1"/>
              <a:t>Пациент может быть выписан, если дозы, принимаемых внутрь и ингаляционных препаратов обеспечивают стабильное состояние, а показатели ПСВ превышают 70-80% от прогнозируемых или наилучших для данного больного значения.</a:t>
            </a:r>
          </a:p>
          <a:p>
            <a:pPr marL="446088" indent="0" defTabSz="947738">
              <a:lnSpc>
                <a:spcPct val="90000"/>
              </a:lnSpc>
              <a:buFontTx/>
              <a:buNone/>
              <a:tabLst>
                <a:tab pos="1524000" algn="l"/>
              </a:tabLst>
            </a:pPr>
            <a:r>
              <a:rPr lang="ru-RU" sz="2800" b="1"/>
              <a:t>   </a:t>
            </a:r>
          </a:p>
          <a:p>
            <a:pPr marL="446088" indent="0" defTabSz="947738">
              <a:lnSpc>
                <a:spcPct val="90000"/>
              </a:lnSpc>
              <a:buFontTx/>
              <a:buNone/>
              <a:tabLst>
                <a:tab pos="1524000" algn="l"/>
              </a:tabLst>
            </a:pPr>
            <a:r>
              <a:rPr lang="ru-RU" sz="2800" b="1"/>
              <a:t> Рекомендации при выписке: </a:t>
            </a:r>
          </a:p>
          <a:p>
            <a:pPr marL="446088" indent="0" defTabSz="947738">
              <a:lnSpc>
                <a:spcPct val="90000"/>
              </a:lnSpc>
              <a:buFont typeface="Wingdings" pitchFamily="2" charset="2"/>
              <a:buChar char="ü"/>
              <a:tabLst>
                <a:tab pos="1524000" algn="l"/>
              </a:tabLst>
            </a:pPr>
            <a:r>
              <a:rPr lang="ru-RU" sz="2800" b="1"/>
              <a:t>избегать контакта с причинным фактором</a:t>
            </a:r>
          </a:p>
          <a:p>
            <a:pPr marL="446088" indent="0" defTabSz="947738">
              <a:lnSpc>
                <a:spcPct val="90000"/>
              </a:lnSpc>
              <a:buFont typeface="Wingdings" pitchFamily="2" charset="2"/>
              <a:buChar char="ü"/>
              <a:tabLst>
                <a:tab pos="1524000" algn="l"/>
              </a:tabLst>
            </a:pPr>
            <a:r>
              <a:rPr lang="ru-RU" sz="2800" b="1"/>
              <a:t>продолжить медикаментозное лечение</a:t>
            </a:r>
          </a:p>
          <a:p>
            <a:pPr marL="446088" indent="0" defTabSz="947738">
              <a:lnSpc>
                <a:spcPct val="90000"/>
              </a:lnSpc>
              <a:buFont typeface="Wingdings" pitchFamily="2" charset="2"/>
              <a:buChar char="ü"/>
              <a:tabLst>
                <a:tab pos="1524000" algn="l"/>
              </a:tabLst>
            </a:pPr>
            <a:r>
              <a:rPr lang="ru-RU" sz="2800" b="1"/>
              <a:t>обратиться к лечащему врачу в течение 24ч. после выписки</a:t>
            </a:r>
          </a:p>
        </p:txBody>
      </p:sp>
    </p:spTree>
    <p:extLst>
      <p:ext uri="{BB962C8B-B14F-4D97-AF65-F5344CB8AC3E}">
        <p14:creationId xmlns:p14="http://schemas.microsoft.com/office/powerpoint/2010/main" val="11212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21614" y="122499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Вирусные инфекции – как триггер обострения астмы</a:t>
            </a:r>
          </a:p>
        </p:txBody>
      </p:sp>
      <p:sp>
        <p:nvSpPr>
          <p:cNvPr id="3409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015CDDE1-F793-46D3-966E-4DE5AA4D8970}" type="slidenum">
              <a:rPr lang="en-US" smtClean="0">
                <a:solidFill>
                  <a:srgbClr val="1F497D"/>
                </a:solidFill>
              </a:rPr>
              <a:pPr algn="l" eaLnBrk="1" hangingPunct="1"/>
              <a:t>7</a:t>
            </a:fld>
            <a:endParaRPr lang="en-US" smtClean="0">
              <a:solidFill>
                <a:srgbClr val="1F497D"/>
              </a:solidFill>
            </a:endParaRPr>
          </a:p>
        </p:txBody>
      </p:sp>
      <p:sp>
        <p:nvSpPr>
          <p:cNvPr id="340996" name="Rectangle 3"/>
          <p:cNvSpPr txBox="1">
            <a:spLocks noChangeArrowheads="1"/>
          </p:cNvSpPr>
          <p:nvPr/>
        </p:nvSpPr>
        <p:spPr bwMode="auto">
          <a:xfrm>
            <a:off x="269878" y="1371619"/>
            <a:ext cx="84867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90575" indent="-3429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A2E4E"/>
              </a:buClr>
              <a:buSzPct val="9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80% обострений БА у детей и 50-75% у взрослых провоцируются вирусными инфекциями</a:t>
            </a:r>
            <a:r>
              <a:rPr lang="ru-RU" b="1" baseline="30000" dirty="0" smtClean="0">
                <a:solidFill>
                  <a:srgbClr val="000000"/>
                </a:solidFill>
                <a:latin typeface="Trebuchet MS" pitchFamily="34" charset="0"/>
              </a:rPr>
              <a:t>1</a:t>
            </a:r>
          </a:p>
          <a:p>
            <a:pPr lvl="1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A2E4E"/>
              </a:buClr>
              <a:buSzPct val="90000"/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0000"/>
                </a:solidFill>
                <a:latin typeface="Trebuchet MS" pitchFamily="34" charset="0"/>
              </a:rPr>
              <a:t>Риновирусы</a:t>
            </a: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 – единственный тип вирусов, значимо ассоциированный с риском обострения БА</a:t>
            </a:r>
            <a:r>
              <a:rPr lang="ru-RU" b="1" baseline="30000" dirty="0" smtClean="0">
                <a:solidFill>
                  <a:srgbClr val="000000"/>
                </a:solidFill>
                <a:latin typeface="Trebuchet MS" pitchFamily="34" charset="0"/>
              </a:rPr>
              <a:t>1</a:t>
            </a:r>
            <a:endParaRPr lang="ru-RU" b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lvl="1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A2E4E"/>
              </a:buClr>
              <a:buSzPct val="9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Риновирусная инфекция обусловливает </a:t>
            </a:r>
            <a:r>
              <a:rPr lang="en-US" b="1" dirty="0" smtClean="0">
                <a:solidFill>
                  <a:srgbClr val="000000"/>
                </a:solidFill>
                <a:latin typeface="Trebuchet MS" pitchFamily="34" charset="0"/>
              </a:rPr>
              <a:t>“</a:t>
            </a: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сентябрьский сезон</a:t>
            </a:r>
            <a:r>
              <a:rPr lang="en-US" b="1" dirty="0" smtClean="0">
                <a:solidFill>
                  <a:srgbClr val="000000"/>
                </a:solidFill>
                <a:latin typeface="Trebuchet MS" pitchFamily="34" charset="0"/>
              </a:rPr>
              <a:t>”</a:t>
            </a: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 обострения астмы у школьников и обострение в декабре-январе у взрослых</a:t>
            </a:r>
            <a:r>
              <a:rPr lang="ru-RU" b="1" baseline="30000" dirty="0" smtClean="0">
                <a:solidFill>
                  <a:srgbClr val="000000"/>
                </a:solidFill>
                <a:latin typeface="Trebuchet MS" pitchFamily="34" charset="0"/>
              </a:rPr>
              <a:t>1</a:t>
            </a:r>
            <a:endParaRPr lang="ru-RU" b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lvl="1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A2E4E"/>
              </a:buClr>
              <a:buSzPct val="9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Вирус гриппа также может быть причиной обострения в период зима-начало весны</a:t>
            </a:r>
            <a:r>
              <a:rPr lang="ru-RU" b="1" baseline="30000" dirty="0" smtClean="0">
                <a:solidFill>
                  <a:srgbClr val="000000"/>
                </a:solidFill>
                <a:latin typeface="Trebuchet MS" pitchFamily="34" charset="0"/>
              </a:rPr>
              <a:t>1</a:t>
            </a:r>
            <a:endParaRPr lang="ru-RU" b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lvl="1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A2E4E"/>
              </a:buClr>
              <a:buSzPct val="9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Сопутствующая </a:t>
            </a:r>
            <a:r>
              <a:rPr lang="ru-RU" b="1" dirty="0" err="1" smtClean="0">
                <a:solidFill>
                  <a:srgbClr val="000000"/>
                </a:solidFill>
                <a:latin typeface="Trebuchet MS" pitchFamily="34" charset="0"/>
              </a:rPr>
              <a:t>атопия</a:t>
            </a: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 увеличивает риск обострения на фоне вирусной инфекции</a:t>
            </a:r>
            <a:r>
              <a:rPr lang="ru-RU" b="1" baseline="30000" dirty="0" smtClean="0">
                <a:solidFill>
                  <a:srgbClr val="000000"/>
                </a:solidFill>
                <a:latin typeface="Trebuchet MS" pitchFamily="34" charset="0"/>
              </a:rPr>
              <a:t>1</a:t>
            </a:r>
            <a:endParaRPr lang="ru-RU" b="1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lvl="1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A2E4E"/>
              </a:buClr>
              <a:buSzPct val="9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У детей младенческого и младшего возраста с эпизодами бронхиальной обструкции на фоне вирусных инфекций отмечено повышение уровня ЛТ, вплоть до 5-кратного</a:t>
            </a:r>
            <a:r>
              <a:rPr lang="en-US" b="1" baseline="30000" dirty="0" smtClean="0">
                <a:solidFill>
                  <a:srgbClr val="000000"/>
                </a:solidFill>
                <a:latin typeface="Trebuchet MS" pitchFamily="34" charset="0"/>
              </a:rPr>
              <a:t>2</a:t>
            </a:r>
            <a:r>
              <a:rPr lang="ru-RU" b="1" baseline="30000" dirty="0" smtClean="0">
                <a:solidFill>
                  <a:srgbClr val="000000"/>
                </a:solidFill>
                <a:latin typeface="Trebuchet MS" pitchFamily="34" charset="0"/>
              </a:rPr>
              <a:t>,</a:t>
            </a:r>
            <a:r>
              <a:rPr lang="en-US" b="1" baseline="30000" dirty="0" smtClean="0">
                <a:solidFill>
                  <a:srgbClr val="000000"/>
                </a:solidFill>
                <a:latin typeface="Trebuchet MS" pitchFamily="34" charset="0"/>
              </a:rPr>
              <a:t>3</a:t>
            </a:r>
            <a:r>
              <a:rPr lang="ru-RU" b="1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lvl="1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A2E4E"/>
              </a:buClr>
              <a:buSzPct val="90000"/>
              <a:buFont typeface="Wingdings" pitchFamily="2" charset="2"/>
              <a:buChar char="ü"/>
            </a:pPr>
            <a:endParaRPr lang="ru-RU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40997" name="Rectangle 2"/>
          <p:cNvSpPr>
            <a:spLocks noChangeArrowheads="1"/>
          </p:cNvSpPr>
          <p:nvPr/>
        </p:nvSpPr>
        <p:spPr bwMode="auto">
          <a:xfrm>
            <a:off x="976313" y="6105556"/>
            <a:ext cx="502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Jackson D.J. et al. </a:t>
            </a:r>
            <a:r>
              <a:rPr lang="en-US" sz="11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 Allergy Clin Immunol </a:t>
            </a:r>
            <a:r>
              <a:rPr lang="ru-RU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2011;128:1165-74.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Van Schaik et al. </a:t>
            </a:r>
            <a:r>
              <a:rPr lang="en-US" sz="11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 Allergy Clin Immunol </a:t>
            </a:r>
            <a:r>
              <a:rPr lang="en-US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1999;103:630-6.</a:t>
            </a:r>
            <a:endParaRPr lang="ru-RU" sz="11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Volovitz B. et al. </a:t>
            </a:r>
            <a:r>
              <a:rPr lang="pt-BR" sz="11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Pediatr Res </a:t>
            </a:r>
            <a:r>
              <a:rPr lang="pt-BR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24: 504-507, 1988</a:t>
            </a:r>
            <a:endParaRPr lang="ru-RU" sz="11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09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95404"/>
            <a:ext cx="10763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999" name="Picture 2" descr="https://encrypted-tbn2.gstatic.com/images?q=tbn:ANd9GcRgU-GVKOKTCZuBaMFrNcuCrwaEOht10h_Fb8Wt5QHLjlX8yg3eW_Tl3D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81"/>
            <a:ext cx="10668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00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1"/>
            <a:ext cx="1103313" cy="11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001" name="Picture 4" descr="https://encrypted-tbn3.gstatic.com/images?q=tbn:ANd9GcS0MkwoRc7ogpwfHRnJKe7akNtrBi1Ji599FasUrrvfCv0WygNrvPEbqM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9281"/>
            <a:ext cx="11382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 txBox="1">
            <a:spLocks noChangeArrowheads="1"/>
          </p:cNvSpPr>
          <p:nvPr/>
        </p:nvSpPr>
        <p:spPr bwMode="auto">
          <a:xfrm>
            <a:off x="1187457" y="260350"/>
            <a:ext cx="77771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05475" name="Rectangle 4"/>
          <p:cNvSpPr txBox="1">
            <a:spLocks noChangeArrowheads="1"/>
          </p:cNvSpPr>
          <p:nvPr/>
        </p:nvSpPr>
        <p:spPr bwMode="auto">
          <a:xfrm>
            <a:off x="15734" y="1340792"/>
            <a:ext cx="4932040" cy="48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Раннее выявление БА;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Наблюдение детей с риском развития БА;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Углубленное обследование  детей с «маскирующими диагнозами» (ЧБД);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Контроль за детьми с БА в соответствии с индивидуальным планом;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Исследование ФВД;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Амбулаторное лечение по показаниям или по рекомендации специалистов.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Оценка эффективности начальной терапии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Мониторинг эффективности базисной терапии;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Санация очагов </a:t>
            </a:r>
            <a:r>
              <a:rPr lang="ru-RU" altLang="ru-RU" b="1" dirty="0" err="1">
                <a:solidFill>
                  <a:prstClr val="black"/>
                </a:solidFill>
              </a:rPr>
              <a:t>хр.инфекции</a:t>
            </a:r>
            <a:r>
              <a:rPr lang="ru-RU" altLang="ru-RU" b="1" dirty="0">
                <a:solidFill>
                  <a:prstClr val="black"/>
                </a:solidFill>
              </a:rPr>
              <a:t>; Лечение </a:t>
            </a:r>
            <a:r>
              <a:rPr lang="ru-RU" altLang="ru-RU" b="1" dirty="0" err="1">
                <a:solidFill>
                  <a:prstClr val="black"/>
                </a:solidFill>
              </a:rPr>
              <a:t>коморбидных</a:t>
            </a:r>
            <a:r>
              <a:rPr lang="ru-RU" altLang="ru-RU" b="1" dirty="0">
                <a:solidFill>
                  <a:prstClr val="black"/>
                </a:solidFill>
              </a:rPr>
              <a:t> состояний;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Этапное лечение в санаториях;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Восстановительное комплексное лечение;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Беседы, советы по профориентации</a:t>
            </a:r>
            <a:r>
              <a:rPr lang="ru-RU" altLang="ru-RU" sz="16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5476" name="Rectangle 5"/>
          <p:cNvSpPr txBox="1">
            <a:spLocks noChangeArrowheads="1"/>
          </p:cNvSpPr>
          <p:nvPr/>
        </p:nvSpPr>
        <p:spPr bwMode="auto">
          <a:xfrm>
            <a:off x="4795538" y="1498570"/>
            <a:ext cx="4312965" cy="502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Верификация диагноза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Осмотры при легкой средней тяжести 1-2/год, тяжелой 2-4 р/год;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Проведение </a:t>
            </a:r>
            <a:r>
              <a:rPr lang="ru-RU" altLang="ru-RU" b="1" dirty="0" err="1">
                <a:solidFill>
                  <a:prstClr val="black"/>
                </a:solidFill>
              </a:rPr>
              <a:t>аллергообследования</a:t>
            </a:r>
            <a:r>
              <a:rPr lang="ru-RU" altLang="ru-RU" b="1" dirty="0">
                <a:solidFill>
                  <a:prstClr val="black"/>
                </a:solidFill>
              </a:rPr>
              <a:t>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Исследование ФВД;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Назначение базисной терапии;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Мониторинг эффективности базисной терапии;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АСИТ (аллерголог);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Рекомендации по оформлению инвалидности;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Рекомендации по занятиям спортом, дыхательной гимнастикой;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Образовательные беседы (программы) с учетом возраста;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Контроль вакцинации;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prstClr val="black"/>
                </a:solidFill>
              </a:rPr>
              <a:t>Профилактическая работа с населением.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anose="05000000000000000000" pitchFamily="2" charset="2"/>
              <a:buChar char="§"/>
            </a:pPr>
            <a:endParaRPr lang="ru-RU" altLang="ru-RU" b="1" dirty="0">
              <a:solidFill>
                <a:prstClr val="black"/>
              </a:solidFill>
            </a:endParaRPr>
          </a:p>
        </p:txBody>
      </p:sp>
      <p:sp>
        <p:nvSpPr>
          <p:cNvPr id="57352" name="Прямоугольник 9"/>
          <p:cNvSpPr>
            <a:spLocks noChangeArrowheads="1"/>
          </p:cNvSpPr>
          <p:nvPr/>
        </p:nvSpPr>
        <p:spPr bwMode="auto">
          <a:xfrm>
            <a:off x="342320" y="788136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32D2E">
                    <a:lumMod val="75000"/>
                  </a:srgbClr>
                </a:solidFill>
                <a:cs typeface="Arial" panose="020B0604020202020204" pitchFamily="34" charset="0"/>
              </a:rPr>
              <a:t>Участковый   </a:t>
            </a:r>
            <a:r>
              <a:rPr lang="ru-RU" sz="2400" b="1" dirty="0" smtClean="0">
                <a:solidFill>
                  <a:srgbClr val="C32D2E">
                    <a:lumMod val="75000"/>
                  </a:srgbClr>
                </a:solidFill>
                <a:cs typeface="Arial" panose="020B0604020202020204" pitchFamily="34" charset="0"/>
              </a:rPr>
              <a:t>педиатр</a:t>
            </a:r>
            <a:endParaRPr lang="ru-RU" sz="2400" b="1" dirty="0">
              <a:solidFill>
                <a:srgbClr val="C32D2E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7353" name="Прямоугольник 10"/>
          <p:cNvSpPr>
            <a:spLocks noChangeArrowheads="1"/>
          </p:cNvSpPr>
          <p:nvPr/>
        </p:nvSpPr>
        <p:spPr bwMode="auto">
          <a:xfrm>
            <a:off x="4786314" y="803337"/>
            <a:ext cx="3962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32D2E">
                    <a:lumMod val="75000"/>
                  </a:srgbClr>
                </a:solidFill>
                <a:cs typeface="Arial" panose="020B0604020202020204" pitchFamily="34" charset="0"/>
              </a:rPr>
              <a:t>Специалисты аллерголог/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32D2E">
                    <a:lumMod val="75000"/>
                  </a:srgbClr>
                </a:solidFill>
                <a:cs typeface="Arial" panose="020B0604020202020204" pitchFamily="34" charset="0"/>
              </a:rPr>
              <a:t>пульмонолог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9" cy="706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ПЕРСОНАЛИЗИРОВАННЫЙ  ПОДХОД К ДИСПАНСЕРИЗАЦИИ – РАЗДЕЛЕНИЕ КОМПЕТЕНЦИЙ</a:t>
            </a:r>
            <a:br>
              <a:rPr lang="ru-RU" altLang="ru-RU" sz="2400" b="1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1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886700" cy="13255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Глобальное бремя и угроза неинфекционных заболеваний (НИЗ)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5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6" t="14461" r="32246"/>
          <a:stretch>
            <a:fillRect/>
          </a:stretch>
        </p:blipFill>
        <p:spPr>
          <a:xfrm>
            <a:off x="611560" y="1628800"/>
            <a:ext cx="2808287" cy="4319587"/>
          </a:xfrm>
          <a:noFill/>
        </p:spPr>
      </p:pic>
      <p:sp>
        <p:nvSpPr>
          <p:cNvPr id="107524" name="TextBox 4"/>
          <p:cNvSpPr txBox="1">
            <a:spLocks noChangeArrowheads="1"/>
          </p:cNvSpPr>
          <p:nvPr/>
        </p:nvSpPr>
        <p:spPr bwMode="auto">
          <a:xfrm>
            <a:off x="3491880" y="1268760"/>
            <a:ext cx="514826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Крупнейшая угроза общественному здравоохранению , подрывают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социальное и экономическое развитие во всем мире.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Показатели заболеваемости и смертности  от НИЗ, в основном, касаются взрослого населения, </a:t>
            </a:r>
            <a:r>
              <a:rPr lang="ru-RU" altLang="ru-RU" b="1" dirty="0">
                <a:solidFill>
                  <a:srgbClr val="FF0000"/>
                </a:solidFill>
              </a:rPr>
              <a:t>воздействие факторов риска проявляется, начиная с раннего возраста</a:t>
            </a:r>
            <a:r>
              <a:rPr lang="ru-RU" altLang="ru-RU" b="1" dirty="0">
                <a:solidFill>
                  <a:prstClr val="black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Если не осуществлять мер по укреплению здоровья, профилактике заболеваний и оказанию комплексной помощи, дети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могут погибать от таких НИЗ, поддающихся лечению, как ревматическая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болезнь сердца, диабет типа I, </a:t>
            </a:r>
            <a:r>
              <a:rPr lang="ru-RU" altLang="ru-RU" b="1" dirty="0">
                <a:solidFill>
                  <a:srgbClr val="FF0000"/>
                </a:solidFill>
              </a:rPr>
              <a:t>астма</a:t>
            </a:r>
            <a:r>
              <a:rPr lang="ru-RU" altLang="ru-RU" b="1" dirty="0">
                <a:solidFill>
                  <a:prstClr val="black"/>
                </a:solidFill>
              </a:rPr>
              <a:t> и лейкемия.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По прогнозам ВОЗ, если не будут приняты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</a:rPr>
              <a:t>надлежащие меры, к 2030 г. общее число случаев смерти от НИЗ достигнет 55 миллионов в год.</a:t>
            </a:r>
          </a:p>
        </p:txBody>
      </p:sp>
    </p:spTree>
    <p:extLst>
      <p:ext uri="{BB962C8B-B14F-4D97-AF65-F5344CB8AC3E}">
        <p14:creationId xmlns:p14="http://schemas.microsoft.com/office/powerpoint/2010/main" val="2426220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44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41" y="0"/>
            <a:ext cx="9269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3203847" y="0"/>
            <a:ext cx="6015615" cy="227687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solidFill>
                  <a:srgbClr val="000000"/>
                </a:solidFill>
                <a:latin typeface="Arial" pitchFamily="34" charset="0"/>
              </a:rPr>
              <a:t>Благодарю за </a:t>
            </a:r>
            <a:r>
              <a:rPr lang="ru-RU" sz="4800" b="1" i="1" dirty="0" smtClean="0">
                <a:solidFill>
                  <a:srgbClr val="000000"/>
                </a:solidFill>
                <a:latin typeface="Arial" pitchFamily="34" charset="0"/>
              </a:rPr>
              <a:t>внимание! </a:t>
            </a:r>
            <a:endParaRPr lang="ru-RU" sz="48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0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769100" cy="103028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ea typeface="MS PGothic" pitchFamily="34" charset="-128"/>
              </a:rPr>
              <a:t>БОС у детей дошкольного возраста</a:t>
            </a:r>
            <a:endParaRPr lang="nl-NL" sz="3200" b="1" dirty="0" smtClean="0">
              <a:ea typeface="MS PGothic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288" y="1124752"/>
            <a:ext cx="8534400" cy="43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595959"/>
              </a:buClr>
              <a:buSzPct val="100000"/>
              <a:buFontTx/>
              <a:buChar char="•"/>
            </a:pPr>
            <a:r>
              <a:rPr lang="ru-RU" sz="28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Респираторные заболевания, сопровождающиеся обструкциями, очень часто встречаются у детей дошкольного возраста</a:t>
            </a:r>
            <a:endParaRPr lang="en-GB" sz="28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595959"/>
              </a:buClr>
              <a:buSzPct val="100000"/>
              <a:buFontTx/>
              <a:buChar char="•"/>
            </a:pPr>
            <a:r>
              <a:rPr lang="ru-RU" sz="28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У каждого третьего ребенка был зафиксирован по крайней мере один эпизод свистящих хрипов</a:t>
            </a:r>
            <a:endParaRPr lang="en-GB" sz="28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595959"/>
              </a:buClr>
              <a:buSzPct val="100000"/>
              <a:buFontTx/>
              <a:buChar char="•"/>
            </a:pPr>
            <a:r>
              <a:rPr lang="ru-RU" sz="28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Кумулятивная заболеваемость БОС</a:t>
            </a:r>
            <a:r>
              <a:rPr lang="en-GB" sz="28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ru-RU" sz="28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около 60% в возрасте до 6 лет</a:t>
            </a:r>
            <a:endParaRPr lang="en-GB" sz="28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595959"/>
              </a:buClr>
              <a:buSzPct val="100000"/>
              <a:buFontTx/>
              <a:buChar char="•"/>
            </a:pPr>
            <a:r>
              <a:rPr lang="ru-RU" sz="28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Тяжелое бремя для семьи и системы здравоохранения</a:t>
            </a:r>
            <a:endParaRPr lang="en-GB" sz="28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39972" name="TextBox 2"/>
          <p:cNvSpPr txBox="1">
            <a:spLocks noChangeArrowheads="1"/>
          </p:cNvSpPr>
          <p:nvPr/>
        </p:nvSpPr>
        <p:spPr bwMode="auto">
          <a:xfrm>
            <a:off x="395304" y="6524705"/>
            <a:ext cx="23663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srgbClr val="000000"/>
                </a:solidFill>
              </a:rPr>
              <a:t>БОС-бронхообструктивный синдром</a:t>
            </a:r>
          </a:p>
        </p:txBody>
      </p:sp>
      <p:sp>
        <p:nvSpPr>
          <p:cNvPr id="339973" name="Text Box 17"/>
          <p:cNvSpPr txBox="1">
            <a:spLocks noChangeArrowheads="1"/>
          </p:cNvSpPr>
          <p:nvPr/>
        </p:nvSpPr>
        <p:spPr bwMode="auto">
          <a:xfrm>
            <a:off x="2627313" y="6505655"/>
            <a:ext cx="6915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00" smtClean="0">
                <a:solidFill>
                  <a:srgbClr val="000000"/>
                </a:solidFill>
              </a:rPr>
              <a:t>ERS Task Force, </a:t>
            </a:r>
            <a:r>
              <a:rPr lang="en-US" sz="1000" smtClean="0">
                <a:solidFill>
                  <a:srgbClr val="000000"/>
                </a:solidFill>
              </a:rPr>
              <a:t>Brand P. </a:t>
            </a:r>
            <a:r>
              <a:rPr lang="fr-FR" sz="1000" smtClean="0">
                <a:solidFill>
                  <a:srgbClr val="000000"/>
                </a:solidFill>
              </a:rPr>
              <a:t>Eur Respir J 2008; 32: 1096–1110</a:t>
            </a:r>
            <a:endParaRPr lang="tr-TR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 txBox="1">
            <a:spLocks noChangeArrowheads="1"/>
          </p:cNvSpPr>
          <p:nvPr/>
        </p:nvSpPr>
        <p:spPr bwMode="auto">
          <a:xfrm>
            <a:off x="1187450" y="261938"/>
            <a:ext cx="7777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ИНДЕКС РИСКА АСТМЫ </a:t>
            </a:r>
            <a:r>
              <a:rPr lang="ru-RU" sz="2400" b="1" smtClean="0">
                <a:solidFill>
                  <a:srgbClr val="FFFFFF"/>
                </a:solidFill>
              </a:rPr>
              <a:t/>
            </a:r>
            <a:br>
              <a:rPr lang="ru-RU" sz="2400" b="1" smtClean="0">
                <a:solidFill>
                  <a:srgbClr val="FFFFFF"/>
                </a:solidFill>
              </a:rPr>
            </a:br>
            <a:r>
              <a:rPr lang="en-US" sz="2400" b="1" smtClean="0">
                <a:solidFill>
                  <a:srgbClr val="FFFFFF"/>
                </a:solidFill>
              </a:rPr>
              <a:t>(ASTHMA PREDICTIVE INDEX (API)</a:t>
            </a:r>
            <a:endParaRPr lang="ru-RU" sz="2800" b="1" smtClean="0">
              <a:solidFill>
                <a:srgbClr val="FFFFFF"/>
              </a:solidFill>
            </a:endParaRPr>
          </a:p>
        </p:txBody>
      </p:sp>
      <p:sp>
        <p:nvSpPr>
          <p:cNvPr id="343043" name="Rectangle 3"/>
          <p:cNvSpPr txBox="1">
            <a:spLocks noChangeArrowheads="1"/>
          </p:cNvSpPr>
          <p:nvPr/>
        </p:nvSpPr>
        <p:spPr bwMode="auto">
          <a:xfrm>
            <a:off x="0" y="1484313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CBB37"/>
              </a:buClr>
              <a:buFont typeface="Arial" pitchFamily="34" charset="0"/>
              <a:buNone/>
            </a:pPr>
            <a:r>
              <a:rPr lang="ru-RU" sz="2000" smtClean="0">
                <a:solidFill>
                  <a:srgbClr val="000000"/>
                </a:solidFill>
              </a:rPr>
              <a:t>Распознаются дети с высоким риском астмы </a:t>
            </a:r>
            <a:r>
              <a:rPr lang="ru-RU" sz="2000" b="1" smtClean="0">
                <a:solidFill>
                  <a:srgbClr val="000000"/>
                </a:solidFill>
              </a:rPr>
              <a:t>(2-3 лет)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CBB37"/>
              </a:buClr>
              <a:buFont typeface="Arial" pitchFamily="34" charset="0"/>
              <a:buNone/>
            </a:pPr>
            <a:r>
              <a:rPr lang="ru-RU" sz="2000" b="1" smtClean="0">
                <a:solidFill>
                  <a:srgbClr val="000000"/>
                </a:solidFill>
              </a:rPr>
              <a:t>&gt;3 (4) </a:t>
            </a:r>
            <a:r>
              <a:rPr lang="ru-RU" sz="2000" smtClean="0">
                <a:solidFill>
                  <a:srgbClr val="000000"/>
                </a:solidFill>
              </a:rPr>
              <a:t>эпизодов свистящих хрипов за последний год </a:t>
            </a:r>
            <a:r>
              <a:rPr lang="ru-RU" sz="2000" b="1" smtClean="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343044" name="TextBox 6"/>
          <p:cNvSpPr txBox="1">
            <a:spLocks noChangeArrowheads="1"/>
          </p:cNvSpPr>
          <p:nvPr/>
        </p:nvSpPr>
        <p:spPr bwMode="auto">
          <a:xfrm>
            <a:off x="1000125" y="2636838"/>
            <a:ext cx="41433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ea typeface="MS PGothic" pitchFamily="34" charset="-128"/>
              </a:rPr>
              <a:t>Один большой критерий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92D050"/>
              </a:solidFill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  <a:t>У одного из родителей подтвержденный диагноз</a:t>
            </a:r>
            <a:b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</a:br>
            <a: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  <a:t>астмы;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</a:pPr>
            <a:endParaRPr lang="ru-RU" b="1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  <a:t>Подтвержденный диагноз </a:t>
            </a:r>
            <a:r>
              <a:rPr lang="ru-RU" b="1" dirty="0" err="1" smtClean="0">
                <a:solidFill>
                  <a:srgbClr val="000000"/>
                </a:solidFill>
                <a:ea typeface="MS PGothic" pitchFamily="34" charset="-128"/>
              </a:rPr>
              <a:t>атопического</a:t>
            </a:r>
            <a: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  <a:t> дерматита;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</a:pPr>
            <a:endParaRPr lang="ru-RU" b="1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  <a:t>Чувствительность </a:t>
            </a:r>
            <a:b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</a:br>
            <a:r>
              <a:rPr lang="ru-RU" b="1" dirty="0" smtClean="0">
                <a:solidFill>
                  <a:srgbClr val="000000"/>
                </a:solidFill>
                <a:ea typeface="MS PGothic" pitchFamily="34" charset="-128"/>
              </a:rPr>
              <a:t>к </a:t>
            </a:r>
            <a:r>
              <a:rPr lang="ru-RU" b="1" dirty="0" err="1" smtClean="0">
                <a:solidFill>
                  <a:srgbClr val="000000"/>
                </a:solidFill>
                <a:ea typeface="MS PGothic" pitchFamily="34" charset="-128"/>
              </a:rPr>
              <a:t>аэроаллергенам</a:t>
            </a:r>
            <a:endParaRPr lang="ru-RU" b="1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43045" name="TextBox 7"/>
          <p:cNvSpPr txBox="1">
            <a:spLocks noChangeArrowheads="1"/>
          </p:cNvSpPr>
          <p:nvPr/>
        </p:nvSpPr>
        <p:spPr bwMode="auto">
          <a:xfrm>
            <a:off x="5286375" y="2636838"/>
            <a:ext cx="350043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  <a:ea typeface="MS PGothic" pitchFamily="34" charset="-128"/>
              </a:rPr>
              <a:t>Два малых критерия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92D050"/>
              </a:solidFill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ea typeface="MS PGothic" pitchFamily="34" charset="-128"/>
              </a:rPr>
              <a:t>Чувствительность </a:t>
            </a:r>
            <a:br>
              <a:rPr lang="ru-RU" b="1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ru-RU" b="1" dirty="0">
                <a:solidFill>
                  <a:srgbClr val="000000"/>
                </a:solidFill>
                <a:ea typeface="MS PGothic" pitchFamily="34" charset="-128"/>
              </a:rPr>
              <a:t>к пищевым аллергенам;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30000"/>
              <a:buFont typeface="Arial" pitchFamily="34" charset="0"/>
              <a:buChar char="•"/>
            </a:pPr>
            <a:endParaRPr lang="ru-RU" b="1" dirty="0">
              <a:solidFill>
                <a:srgbClr val="000000"/>
              </a:solidFill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ea typeface="MS PGothic" pitchFamily="34" charset="-128"/>
              </a:rPr>
              <a:t>Эозинофиллия</a:t>
            </a:r>
            <a:r>
              <a:rPr lang="ru-RU" b="1" dirty="0">
                <a:solidFill>
                  <a:srgbClr val="000000"/>
                </a:solidFill>
                <a:ea typeface="MS PGothic" pitchFamily="34" charset="-128"/>
              </a:rPr>
              <a:t> в крови </a:t>
            </a:r>
            <a:r>
              <a:rPr lang="ru-RU" b="1" dirty="0">
                <a:solidFill>
                  <a:srgbClr val="00B0F0"/>
                </a:solidFill>
                <a:ea typeface="MS PGothic" pitchFamily="34" charset="-128"/>
              </a:rPr>
              <a:t>(&gt;4%);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30000"/>
              <a:buFont typeface="Arial" pitchFamily="34" charset="0"/>
              <a:buChar char="•"/>
            </a:pPr>
            <a:endParaRPr lang="ru-RU" b="1" dirty="0">
              <a:solidFill>
                <a:srgbClr val="000000"/>
              </a:solidFill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Pct val="130000"/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ea typeface="MS PGothic" pitchFamily="34" charset="-128"/>
              </a:rPr>
              <a:t>Свистящее дыхание </a:t>
            </a:r>
            <a:br>
              <a:rPr lang="ru-RU" b="1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ru-RU" b="1" dirty="0">
                <a:solidFill>
                  <a:srgbClr val="000000"/>
                </a:solidFill>
                <a:ea typeface="MS PGothic" pitchFamily="34" charset="-128"/>
              </a:rPr>
              <a:t>не связано с инфекцией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72AF2F"/>
              </a:buClr>
              <a:buSzPct val="130000"/>
              <a:buFont typeface="Wingdings" pitchFamily="2" charset="2"/>
              <a:buChar char="§"/>
            </a:pPr>
            <a:endParaRPr lang="ru-RU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43046" name="TextBox 9"/>
          <p:cNvSpPr txBox="1">
            <a:spLocks noChangeArrowheads="1"/>
          </p:cNvSpPr>
          <p:nvPr/>
        </p:nvSpPr>
        <p:spPr bwMode="auto">
          <a:xfrm>
            <a:off x="4357688" y="264318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ИЛИ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350" y="6416675"/>
            <a:ext cx="9144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Calibri" charset="0"/>
              <a:buAutoNum type="arabicPeriod"/>
              <a:defRPr/>
            </a:pPr>
            <a:r>
              <a:rPr lang="en-US" sz="1000" i="1">
                <a:solidFill>
                  <a:prstClr val="black"/>
                </a:solidFill>
                <a:cs typeface="Arial" pitchFamily="34" charset="0"/>
              </a:rPr>
              <a:t>From the Global Strategy for Asthma Management and Prevention, Global Initiative for Asthma (GINA) 2015.</a:t>
            </a:r>
            <a:r>
              <a:rPr lang="ru-RU" sz="1000" i="1">
                <a:solidFill>
                  <a:prstClr val="black"/>
                </a:solidFill>
                <a:cs typeface="Arial" pitchFamily="34" charset="0"/>
              </a:rPr>
              <a:t> Available from: </a:t>
            </a:r>
            <a:r>
              <a:rPr lang="ru-RU" sz="1000" i="1" u="sng">
                <a:solidFill>
                  <a:srgbClr val="0563C1"/>
                </a:solidFill>
                <a:cs typeface="Arial" pitchFamily="34" charset="0"/>
                <a:hlinkClick r:id="rId2"/>
              </a:rPr>
              <a:t>http://www.ginasthma.org/</a:t>
            </a:r>
            <a:endParaRPr lang="ru-RU" sz="1000" i="1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charset="0"/>
              <a:buAutoNum type="arabicPeriod"/>
              <a:defRPr/>
            </a:pPr>
            <a:r>
              <a:rPr lang="ru-RU" sz="1000" i="1">
                <a:solidFill>
                  <a:prstClr val="black"/>
                </a:solidFill>
                <a:cs typeface="Arial" pitchFamily="34" charset="0"/>
              </a:rPr>
              <a:t>Национальная программа «Бронхиальная астма у детей. Стратегия лечения и профилактика». 4-е изд, М., 2012</a:t>
            </a:r>
          </a:p>
        </p:txBody>
      </p:sp>
    </p:spTree>
    <p:extLst>
      <p:ext uri="{BB962C8B-B14F-4D97-AF65-F5344CB8AC3E}">
        <p14:creationId xmlns:p14="http://schemas.microsoft.com/office/powerpoint/2010/main" val="21212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LixN6NnpUgYPDdafOL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LixN6NnpUgYPDdafOL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LixN6NnpUgYPDdafOL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imZKVvjQ5F8AiD7XnZqQ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Обычная">
  <a:themeElements>
    <a:clrScheme name="Другая 8">
      <a:dk1>
        <a:srgbClr val="1E5D15"/>
      </a:dk1>
      <a:lt1>
        <a:srgbClr val="FFFFFF"/>
      </a:lt1>
      <a:dk2>
        <a:srgbClr val="309321"/>
      </a:dk2>
      <a:lt2>
        <a:srgbClr val="8BDC42"/>
      </a:lt2>
      <a:accent1>
        <a:srgbClr val="457A16"/>
      </a:accent1>
      <a:accent2>
        <a:srgbClr val="FF9E00"/>
      </a:accent2>
      <a:accent3>
        <a:srgbClr val="AAAEAA"/>
      </a:accent3>
      <a:accent4>
        <a:srgbClr val="DADADA"/>
      </a:accent4>
      <a:accent5>
        <a:srgbClr val="B6CEAB"/>
      </a:accent5>
      <a:accent6>
        <a:srgbClr val="A8C016"/>
      </a:accent6>
      <a:hlink>
        <a:srgbClr val="F63F1B"/>
      </a:hlink>
      <a:folHlink>
        <a:srgbClr val="FFBF5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Колосова 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Пикантный">
  <a:themeElements>
    <a:clrScheme name="Пикантный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Пикантный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икантный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антный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антный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антный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антный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антный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антный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антный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антный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Office Theme">
  <a:themeElements>
    <a:clrScheme name="Custom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63C2"/>
      </a:hlink>
      <a:folHlink>
        <a:srgbClr val="2263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_Обычная">
  <a:themeElements>
    <a:clrScheme name="Другая 8">
      <a:dk1>
        <a:srgbClr val="1E5D15"/>
      </a:dk1>
      <a:lt1>
        <a:srgbClr val="FFFFFF"/>
      </a:lt1>
      <a:dk2>
        <a:srgbClr val="309321"/>
      </a:dk2>
      <a:lt2>
        <a:srgbClr val="8BDC42"/>
      </a:lt2>
      <a:accent1>
        <a:srgbClr val="457A16"/>
      </a:accent1>
      <a:accent2>
        <a:srgbClr val="FF9E00"/>
      </a:accent2>
      <a:accent3>
        <a:srgbClr val="AAAEAA"/>
      </a:accent3>
      <a:accent4>
        <a:srgbClr val="DADADA"/>
      </a:accent4>
      <a:accent5>
        <a:srgbClr val="B6CEAB"/>
      </a:accent5>
      <a:accent6>
        <a:srgbClr val="A8C016"/>
      </a:accent6>
      <a:hlink>
        <a:srgbClr val="F63F1B"/>
      </a:hlink>
      <a:folHlink>
        <a:srgbClr val="FFBF5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Обычная">
  <a:themeElements>
    <a:clrScheme name="Другая 8">
      <a:dk1>
        <a:srgbClr val="1E5D15"/>
      </a:dk1>
      <a:lt1>
        <a:srgbClr val="FFFFFF"/>
      </a:lt1>
      <a:dk2>
        <a:srgbClr val="309321"/>
      </a:dk2>
      <a:lt2>
        <a:srgbClr val="8BDC42"/>
      </a:lt2>
      <a:accent1>
        <a:srgbClr val="457A16"/>
      </a:accent1>
      <a:accent2>
        <a:srgbClr val="FF9E00"/>
      </a:accent2>
      <a:accent3>
        <a:srgbClr val="AAAEAA"/>
      </a:accent3>
      <a:accent4>
        <a:srgbClr val="DADADA"/>
      </a:accent4>
      <a:accent5>
        <a:srgbClr val="B6CEAB"/>
      </a:accent5>
      <a:accent6>
        <a:srgbClr val="A8C016"/>
      </a:accent6>
      <a:hlink>
        <a:srgbClr val="F63F1B"/>
      </a:hlink>
      <a:folHlink>
        <a:srgbClr val="FFBF5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Обычная">
  <a:themeElements>
    <a:clrScheme name="Другая 8">
      <a:dk1>
        <a:srgbClr val="1E5D15"/>
      </a:dk1>
      <a:lt1>
        <a:srgbClr val="FFFFFF"/>
      </a:lt1>
      <a:dk2>
        <a:srgbClr val="309321"/>
      </a:dk2>
      <a:lt2>
        <a:srgbClr val="8BDC42"/>
      </a:lt2>
      <a:accent1>
        <a:srgbClr val="457A16"/>
      </a:accent1>
      <a:accent2>
        <a:srgbClr val="FF9E00"/>
      </a:accent2>
      <a:accent3>
        <a:srgbClr val="AAAEAA"/>
      </a:accent3>
      <a:accent4>
        <a:srgbClr val="DADADA"/>
      </a:accent4>
      <a:accent5>
        <a:srgbClr val="B6CEAB"/>
      </a:accent5>
      <a:accent6>
        <a:srgbClr val="A8C016"/>
      </a:accent6>
      <a:hlink>
        <a:srgbClr val="F63F1B"/>
      </a:hlink>
      <a:folHlink>
        <a:srgbClr val="FFBF5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Обычная">
  <a:themeElements>
    <a:clrScheme name="Другая 8">
      <a:dk1>
        <a:srgbClr val="1E5D15"/>
      </a:dk1>
      <a:lt1>
        <a:srgbClr val="FFFFFF"/>
      </a:lt1>
      <a:dk2>
        <a:srgbClr val="309321"/>
      </a:dk2>
      <a:lt2>
        <a:srgbClr val="8BDC42"/>
      </a:lt2>
      <a:accent1>
        <a:srgbClr val="457A16"/>
      </a:accent1>
      <a:accent2>
        <a:srgbClr val="FF9E00"/>
      </a:accent2>
      <a:accent3>
        <a:srgbClr val="AAAEAA"/>
      </a:accent3>
      <a:accent4>
        <a:srgbClr val="DADADA"/>
      </a:accent4>
      <a:accent5>
        <a:srgbClr val="B6CEAB"/>
      </a:accent5>
      <a:accent6>
        <a:srgbClr val="A8C016"/>
      </a:accent6>
      <a:hlink>
        <a:srgbClr val="F63F1B"/>
      </a:hlink>
      <a:folHlink>
        <a:srgbClr val="FFBF5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Геппе Н.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4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бычная">
  <a:themeElements>
    <a:clrScheme name="Другая 8">
      <a:dk1>
        <a:srgbClr val="1E5D15"/>
      </a:dk1>
      <a:lt1>
        <a:srgbClr val="FFFFFF"/>
      </a:lt1>
      <a:dk2>
        <a:srgbClr val="309321"/>
      </a:dk2>
      <a:lt2>
        <a:srgbClr val="8BDC42"/>
      </a:lt2>
      <a:accent1>
        <a:srgbClr val="457A16"/>
      </a:accent1>
      <a:accent2>
        <a:srgbClr val="FF9E00"/>
      </a:accent2>
      <a:accent3>
        <a:srgbClr val="AAAEAA"/>
      </a:accent3>
      <a:accent4>
        <a:srgbClr val="DADADA"/>
      </a:accent4>
      <a:accent5>
        <a:srgbClr val="B6CEAB"/>
      </a:accent5>
      <a:accent6>
        <a:srgbClr val="A8C016"/>
      </a:accent6>
      <a:hlink>
        <a:srgbClr val="F63F1B"/>
      </a:hlink>
      <a:folHlink>
        <a:srgbClr val="FFBF5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_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5_Мизерницкий ЮЛ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4_Обычная">
  <a:themeElements>
    <a:clrScheme name="Другая 8">
      <a:dk1>
        <a:srgbClr val="1E5D15"/>
      </a:dk1>
      <a:lt1>
        <a:srgbClr val="FFFFFF"/>
      </a:lt1>
      <a:dk2>
        <a:srgbClr val="309321"/>
      </a:dk2>
      <a:lt2>
        <a:srgbClr val="8BDC42"/>
      </a:lt2>
      <a:accent1>
        <a:srgbClr val="457A16"/>
      </a:accent1>
      <a:accent2>
        <a:srgbClr val="FF9E00"/>
      </a:accent2>
      <a:accent3>
        <a:srgbClr val="AAAEAA"/>
      </a:accent3>
      <a:accent4>
        <a:srgbClr val="DADADA"/>
      </a:accent4>
      <a:accent5>
        <a:srgbClr val="B6CEAB"/>
      </a:accent5>
      <a:accent6>
        <a:srgbClr val="A8C016"/>
      </a:accent6>
      <a:hlink>
        <a:srgbClr val="F63F1B"/>
      </a:hlink>
      <a:folHlink>
        <a:srgbClr val="FFBF5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еппе Н.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9_Геппе Н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_Гепп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14_Колосова 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7_Тема Office Натива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20_Геппе Н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епп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2 Геппе Н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10_DUPIXENT TEMPLATE">
  <a:themeElements>
    <a:clrScheme name="Dupixent19">
      <a:dk1>
        <a:srgbClr val="000000"/>
      </a:dk1>
      <a:lt1>
        <a:srgbClr val="FFFFFF"/>
      </a:lt1>
      <a:dk2>
        <a:srgbClr val="82CABA"/>
      </a:dk2>
      <a:lt2>
        <a:srgbClr val="645550"/>
      </a:lt2>
      <a:accent1>
        <a:srgbClr val="009B77"/>
      </a:accent1>
      <a:accent2>
        <a:srgbClr val="F2A900"/>
      </a:accent2>
      <a:accent3>
        <a:srgbClr val="97D700"/>
      </a:accent3>
      <a:accent4>
        <a:srgbClr val="D1DF00"/>
      </a:accent4>
      <a:accent5>
        <a:srgbClr val="FF8F1C"/>
      </a:accent5>
      <a:accent6>
        <a:srgbClr val="FFC600"/>
      </a:accent6>
      <a:hlink>
        <a:srgbClr val="00AAC0"/>
      </a:hlink>
      <a:folHlink>
        <a:srgbClr val="A0806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Autofit/>
      </a:bodyPr>
      <a:lstStyle>
        <a:defPPr algn="ctr">
          <a:defRPr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spAutoFit/>
      </a:bodyPr>
      <a:lstStyle>
        <a:defPPr algn="ctr">
          <a:defRPr sz="2000" b="1" dirty="0" smtClean="0">
            <a:solidFill>
              <a:schemeClr val="bg2"/>
            </a:solidFill>
            <a:latin typeface="Arial" panose="02080604020202020204" pitchFamily="34" charset="0"/>
            <a:cs typeface="Arial" panose="0208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еппе Н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Геппе Н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Колосова 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8">
    <a:dk1>
      <a:srgbClr val="1E5D15"/>
    </a:dk1>
    <a:lt1>
      <a:srgbClr val="FFFFFF"/>
    </a:lt1>
    <a:dk2>
      <a:srgbClr val="309321"/>
    </a:dk2>
    <a:lt2>
      <a:srgbClr val="8BDC42"/>
    </a:lt2>
    <a:accent1>
      <a:srgbClr val="457A16"/>
    </a:accent1>
    <a:accent2>
      <a:srgbClr val="FF9E00"/>
    </a:accent2>
    <a:accent3>
      <a:srgbClr val="AAAEAA"/>
    </a:accent3>
    <a:accent4>
      <a:srgbClr val="DADADA"/>
    </a:accent4>
    <a:accent5>
      <a:srgbClr val="B6CEAB"/>
    </a:accent5>
    <a:accent6>
      <a:srgbClr val="A8C016"/>
    </a:accent6>
    <a:hlink>
      <a:srgbClr val="F63F1B"/>
    </a:hlink>
    <a:folHlink>
      <a:srgbClr val="FFBF56"/>
    </a:folHlink>
  </a:clrScheme>
</a:themeOverride>
</file>

<file path=ppt/theme/themeOverride2.xml><?xml version="1.0" encoding="utf-8"?>
<a:themeOverride xmlns:a="http://schemas.openxmlformats.org/drawingml/2006/main">
  <a:clrScheme name="Другая 8">
    <a:dk1>
      <a:srgbClr val="1E5D15"/>
    </a:dk1>
    <a:lt1>
      <a:srgbClr val="FFFFFF"/>
    </a:lt1>
    <a:dk2>
      <a:srgbClr val="309321"/>
    </a:dk2>
    <a:lt2>
      <a:srgbClr val="8BDC42"/>
    </a:lt2>
    <a:accent1>
      <a:srgbClr val="457A16"/>
    </a:accent1>
    <a:accent2>
      <a:srgbClr val="FF9E00"/>
    </a:accent2>
    <a:accent3>
      <a:srgbClr val="AAAEAA"/>
    </a:accent3>
    <a:accent4>
      <a:srgbClr val="DADADA"/>
    </a:accent4>
    <a:accent5>
      <a:srgbClr val="B6CEAB"/>
    </a:accent5>
    <a:accent6>
      <a:srgbClr val="A8C016"/>
    </a:accent6>
    <a:hlink>
      <a:srgbClr val="F63F1B"/>
    </a:hlink>
    <a:folHlink>
      <a:srgbClr val="FFBF56"/>
    </a:folHlink>
  </a:clrScheme>
</a:themeOverride>
</file>

<file path=ppt/theme/themeOverride3.xml><?xml version="1.0" encoding="utf-8"?>
<a:themeOverride xmlns:a="http://schemas.openxmlformats.org/drawingml/2006/main">
  <a:clrScheme name="Другая 8">
    <a:dk1>
      <a:srgbClr val="1E5D15"/>
    </a:dk1>
    <a:lt1>
      <a:srgbClr val="FFFFFF"/>
    </a:lt1>
    <a:dk2>
      <a:srgbClr val="309321"/>
    </a:dk2>
    <a:lt2>
      <a:srgbClr val="8BDC42"/>
    </a:lt2>
    <a:accent1>
      <a:srgbClr val="457A16"/>
    </a:accent1>
    <a:accent2>
      <a:srgbClr val="FF9E00"/>
    </a:accent2>
    <a:accent3>
      <a:srgbClr val="AAAEAA"/>
    </a:accent3>
    <a:accent4>
      <a:srgbClr val="DADADA"/>
    </a:accent4>
    <a:accent5>
      <a:srgbClr val="B6CEAB"/>
    </a:accent5>
    <a:accent6>
      <a:srgbClr val="A8C016"/>
    </a:accent6>
    <a:hlink>
      <a:srgbClr val="F63F1B"/>
    </a:hlink>
    <a:folHlink>
      <a:srgbClr val="FFBF5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6309</Words>
  <Application>Microsoft Office PowerPoint</Application>
  <PresentationFormat>Экран (4:3)</PresentationFormat>
  <Paragraphs>937</Paragraphs>
  <Slides>72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51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72</vt:i4>
      </vt:variant>
    </vt:vector>
  </HeadingPairs>
  <TitlesOfParts>
    <vt:vector size="127" baseType="lpstr">
      <vt:lpstr>Обычная</vt:lpstr>
      <vt:lpstr>1_Тема Office</vt:lpstr>
      <vt:lpstr>1_Обычная</vt:lpstr>
      <vt:lpstr>Геппе Н.А</vt:lpstr>
      <vt:lpstr>1_Геппе</vt:lpstr>
      <vt:lpstr>3_Custom Design</vt:lpstr>
      <vt:lpstr>Геппе НА</vt:lpstr>
      <vt:lpstr>1_Геппе НА</vt:lpstr>
      <vt:lpstr>Колосова НГ</vt:lpstr>
      <vt:lpstr>1_Колосова НГ</vt:lpstr>
      <vt:lpstr>Тема Office Натива_1</vt:lpstr>
      <vt:lpstr>1_Тема Office Натива_1</vt:lpstr>
      <vt:lpstr>2_Тема Office Натива_1</vt:lpstr>
      <vt:lpstr>Пикантный</vt:lpstr>
      <vt:lpstr>3_Тема Office Натива_1</vt:lpstr>
      <vt:lpstr>4_Тема Office Натива_1</vt:lpstr>
      <vt:lpstr>5_Тема Office Натива_1</vt:lpstr>
      <vt:lpstr>4_Office Theme</vt:lpstr>
      <vt:lpstr>2_Обычная</vt:lpstr>
      <vt:lpstr>3_Обычная</vt:lpstr>
      <vt:lpstr>5_Обычная</vt:lpstr>
      <vt:lpstr>6_Обычная</vt:lpstr>
      <vt:lpstr>8_Тема Office</vt:lpstr>
      <vt:lpstr>Оформление по умолчанию</vt:lpstr>
      <vt:lpstr>1_Оформление по умолчанию</vt:lpstr>
      <vt:lpstr>2_Оформление по умолчанию</vt:lpstr>
      <vt:lpstr>1_Геппе Н.А</vt:lpstr>
      <vt:lpstr>4_Custom Design</vt:lpstr>
      <vt:lpstr>5_Оформление по умолчанию</vt:lpstr>
      <vt:lpstr>6_Оформление по умолчанию</vt:lpstr>
      <vt:lpstr>9_Оформление по умолчанию</vt:lpstr>
      <vt:lpstr>10_Оформление по умолчанию</vt:lpstr>
      <vt:lpstr>6_Тема Office Натива_1</vt:lpstr>
      <vt:lpstr>8_Office Theme</vt:lpstr>
      <vt:lpstr>5_Мизерницкий ЮЛ</vt:lpstr>
      <vt:lpstr>9_Office Theme</vt:lpstr>
      <vt:lpstr>10_Office Theme</vt:lpstr>
      <vt:lpstr>1_Office Theme</vt:lpstr>
      <vt:lpstr>4_Обычная</vt:lpstr>
      <vt:lpstr>9_Геппе НА</vt:lpstr>
      <vt:lpstr>4_Геппе</vt:lpstr>
      <vt:lpstr>2_Тема Office</vt:lpstr>
      <vt:lpstr>3_Тема Office</vt:lpstr>
      <vt:lpstr>14_Колосова НГ</vt:lpstr>
      <vt:lpstr>7_Тема Office Натива_1</vt:lpstr>
      <vt:lpstr>20_Геппе НА</vt:lpstr>
      <vt:lpstr>3_Оформление по умолчанию</vt:lpstr>
      <vt:lpstr>11_Оформление по умолчанию</vt:lpstr>
      <vt:lpstr>4_Тема Office</vt:lpstr>
      <vt:lpstr>2 Геппе НА</vt:lpstr>
      <vt:lpstr>10_DUPIXENT TEMPLATE</vt:lpstr>
      <vt:lpstr>think-cell Slide</vt:lpstr>
      <vt:lpstr>Документ</vt:lpstr>
      <vt:lpstr>Диаграмма Microsoft Excel</vt:lpstr>
      <vt:lpstr>TCLayout.ActiveDocument.1</vt:lpstr>
      <vt:lpstr>Новые  подходы к диагностике и  лечению бронхиальной астмы у детей </vt:lpstr>
      <vt:lpstr>Определение БА (GINA 2018-2019)</vt:lpstr>
      <vt:lpstr>Бронхиальная астма: состояние проблемы</vt:lpstr>
      <vt:lpstr>Презентация PowerPoint</vt:lpstr>
      <vt:lpstr>БРОНХИАЛЬНАЯ АСТМА</vt:lpstr>
      <vt:lpstr>БРОНХИАЛЬНАЯ АСТМА</vt:lpstr>
      <vt:lpstr>Вирусные инфекции – как триггер обострения астмы</vt:lpstr>
      <vt:lpstr>БОС у детей дошкольного возраста</vt:lpstr>
      <vt:lpstr>Презентация PowerPoint</vt:lpstr>
      <vt:lpstr>Диагностика  в разные возрастные периоды</vt:lpstr>
      <vt:lpstr>Презентация PowerPoint</vt:lpstr>
      <vt:lpstr>Диагностические критерии БА у  взрослых, подростков и детей 6-11 лет</vt:lpstr>
      <vt:lpstr>Классификация тяжести БА у детей</vt:lpstr>
      <vt:lpstr>Современные подходы к оценке тяжести течения астмы: GINA 2018 </vt:lpstr>
      <vt:lpstr>Недостатки классификации БА по степени тяжести</vt:lpstr>
      <vt:lpstr>GINA 2006-2009: </vt:lpstr>
      <vt:lpstr>Презентация PowerPoint</vt:lpstr>
      <vt:lpstr>Презентация PowerPoint</vt:lpstr>
      <vt:lpstr>Презентация PowerPoint</vt:lpstr>
      <vt:lpstr>Презентация PowerPoint</vt:lpstr>
      <vt:lpstr>      Гетерогенная астма… Фенотипы</vt:lpstr>
      <vt:lpstr>Зачем нужны фенотипы?</vt:lpstr>
      <vt:lpstr>Th2- зависимые эндотипы</vt:lpstr>
      <vt:lpstr>ЗНАЧИМОСТЬ ФЕНОТИПОВ БА В ЗАВИСИМОСТИ ОТ ВОЗРАСТА РЕБЕНКА  (PRАCTALL consensus report, 2008) </vt:lpstr>
      <vt:lpstr> АСТМА ФИЗИЧЕСКОГО УСИЛИЯ</vt:lpstr>
      <vt:lpstr>Презентация PowerPoint</vt:lpstr>
      <vt:lpstr>Презентация PowerPoint</vt:lpstr>
      <vt:lpstr>Основные направления в терапии бронхиальной астмы у детей</vt:lpstr>
      <vt:lpstr>Презентация PowerPoint</vt:lpstr>
      <vt:lpstr>Презентация PowerPoint</vt:lpstr>
      <vt:lpstr>Рекомендации GINA (2019) предполагают ступенчатый подход к терапии бронхиальной астмы, направленный на достижение контроля заболевания1</vt:lpstr>
      <vt:lpstr>Рекомендации GINA (2019) предполагают ступенчатый подход к терапии бронхиальной астмы, направленный на достижение контроля заболевания1</vt:lpstr>
      <vt:lpstr>Презентация PowerPoint</vt:lpstr>
      <vt:lpstr>Лекарственные средства при БА</vt:lpstr>
      <vt:lpstr>Препараты β2-агонистов, используемые в ингаляционной терапии</vt:lpstr>
      <vt:lpstr>Агонисты  β2-адренергических рецепторов</vt:lpstr>
      <vt:lpstr>Ингаляционные глюкокортикостероиды (ИГКС)</vt:lpstr>
      <vt:lpstr>ИГКС </vt:lpstr>
      <vt:lpstr>Презентация PowerPoint</vt:lpstr>
      <vt:lpstr>Презентация PowerPoint</vt:lpstr>
      <vt:lpstr>Системные глюкокортикостероиды</vt:lpstr>
      <vt:lpstr>Показания к применению системных стероидов при острой обструкции : </vt:lpstr>
      <vt:lpstr>Презентация PowerPoint</vt:lpstr>
      <vt:lpstr>Презентация PowerPoint</vt:lpstr>
      <vt:lpstr>Презентация PowerPoint</vt:lpstr>
      <vt:lpstr>Презентация PowerPoint</vt:lpstr>
      <vt:lpstr>Лейкотриены играют ключевую роль в патогенезе респираторных заболеваний, индуцированных вирусной инфекцией</vt:lpstr>
      <vt:lpstr>Презентация PowerPoint</vt:lpstr>
      <vt:lpstr>Презентация PowerPoint</vt:lpstr>
      <vt:lpstr>ВЫБРОС МЕДИАТОРОВ ВОСПАЛЕНИЯ</vt:lpstr>
      <vt:lpstr>МЕДИАТОРЫ ВОСПАЛЕНИЯ</vt:lpstr>
      <vt:lpstr>Лейкотриены – активные медиаторы воспаления при БА  </vt:lpstr>
      <vt:lpstr>Цистеиниловые лейкотриены:  действие на дыхательные пути</vt:lpstr>
      <vt:lpstr>Антагонисты лейкотриеновых рецепторов:  действие на дыхательные пути</vt:lpstr>
      <vt:lpstr>Когда целесообразно назначение антилейкотриеновых препаратов? </vt:lpstr>
      <vt:lpstr>СИНГЛОН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Анти-IgE терапия бронхиальной астмы: омализумаб</vt:lpstr>
      <vt:lpstr>Роль омализумаба  в терапии БА у детей</vt:lpstr>
      <vt:lpstr>Анти-IgE терапия у детей с БА  в реальной клинической практике</vt:lpstr>
      <vt:lpstr>Анти-IgE терапия снижает частоту эпизодов вирусной инфекции  у детей с БА*</vt:lpstr>
      <vt:lpstr>Анти-IgE терапия бронхиальной астмы: омализумаб</vt:lpstr>
      <vt:lpstr>Эволюция таргетной биологической терапии для лечения БА</vt:lpstr>
      <vt:lpstr>Показания для госпитализации детей больных бронхиальной астмой</vt:lpstr>
      <vt:lpstr>Выписка из стационара</vt:lpstr>
      <vt:lpstr>ПЕРСОНАЛИЗИРОВАННЫЙ  ПОДХОД К ДИСПАНСЕРИЗАЦИИ – РАЗДЕЛЕНИЕ КОМПЕТЕНЦИЙ </vt:lpstr>
      <vt:lpstr>Глобальное бремя и угроза неинфекционных заболеваний (НИЗ)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Noname</dc:creator>
  <cp:lastModifiedBy>User</cp:lastModifiedBy>
  <cp:revision>120</cp:revision>
  <cp:lastPrinted>2020-03-16T09:02:16Z</cp:lastPrinted>
  <dcterms:created xsi:type="dcterms:W3CDTF">2017-10-11T06:28:42Z</dcterms:created>
  <dcterms:modified xsi:type="dcterms:W3CDTF">2020-03-16T09:03:11Z</dcterms:modified>
</cp:coreProperties>
</file>